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973" r:id="rId2"/>
    <p:sldMasterId id="2147485034" r:id="rId3"/>
    <p:sldMasterId id="2147485087" r:id="rId4"/>
    <p:sldMasterId id="2147485144" r:id="rId5"/>
  </p:sldMasterIdLst>
  <p:notesMasterIdLst>
    <p:notesMasterId r:id="rId28"/>
  </p:notesMasterIdLst>
  <p:handoutMasterIdLst>
    <p:handoutMasterId r:id="rId29"/>
  </p:handoutMasterIdLst>
  <p:sldIdLst>
    <p:sldId id="258" r:id="rId6"/>
    <p:sldId id="5863" r:id="rId7"/>
    <p:sldId id="2142532912" r:id="rId8"/>
    <p:sldId id="2142532892" r:id="rId9"/>
    <p:sldId id="2142532893" r:id="rId10"/>
    <p:sldId id="367" r:id="rId11"/>
    <p:sldId id="370" r:id="rId12"/>
    <p:sldId id="2142532894" r:id="rId13"/>
    <p:sldId id="2142532895" r:id="rId14"/>
    <p:sldId id="2142532896" r:id="rId15"/>
    <p:sldId id="2142532913" r:id="rId16"/>
    <p:sldId id="2142532898" r:id="rId17"/>
    <p:sldId id="2142532899" r:id="rId18"/>
    <p:sldId id="2142532900" r:id="rId19"/>
    <p:sldId id="2142532901" r:id="rId20"/>
    <p:sldId id="2142532902" r:id="rId21"/>
    <p:sldId id="2142532903" r:id="rId22"/>
    <p:sldId id="2142532904" r:id="rId23"/>
    <p:sldId id="383" r:id="rId24"/>
    <p:sldId id="2142532905" r:id="rId25"/>
    <p:sldId id="2142532906" r:id="rId26"/>
    <p:sldId id="2142532907" r:id="rId27"/>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01 PP Overview" id="{A3191B34-0E84-4F64-95FB-CB17F5D796C6}">
          <p14:sldIdLst>
            <p14:sldId id="258"/>
            <p14:sldId id="5863"/>
            <p14:sldId id="2142532912"/>
            <p14:sldId id="2142532892"/>
            <p14:sldId id="2142532893"/>
            <p14:sldId id="367"/>
            <p14:sldId id="370"/>
            <p14:sldId id="2142532894"/>
            <p14:sldId id="2142532895"/>
            <p14:sldId id="2142532896"/>
            <p14:sldId id="2142532913"/>
            <p14:sldId id="2142532898"/>
            <p14:sldId id="2142532899"/>
            <p14:sldId id="2142532900"/>
            <p14:sldId id="2142532901"/>
            <p14:sldId id="2142532902"/>
            <p14:sldId id="2142532903"/>
            <p14:sldId id="2142532904"/>
            <p14:sldId id="383"/>
            <p14:sldId id="2142532905"/>
            <p14:sldId id="2142532906"/>
            <p14:sldId id="2142532907"/>
          </p14:sldIdLst>
        </p14:section>
      </p14:sectionLst>
    </p:ext>
    <p:ext uri="{EFAFB233-063F-42B5-8137-9DF3F51BA10A}">
      <p15:sldGuideLst xmlns:p15="http://schemas.microsoft.com/office/powerpoint/2012/main">
        <p15:guide id="2" orient="horz" pos="2136" userDrawn="1">
          <p15:clr>
            <a:srgbClr val="A4A3A4"/>
          </p15:clr>
        </p15:guide>
        <p15:guide id="3" pos="384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287EFF"/>
    <a:srgbClr val="0B556A"/>
    <a:srgbClr val="E6E6E6"/>
    <a:srgbClr val="B1B1B1"/>
    <a:srgbClr val="383838"/>
    <a:srgbClr val="243A5E"/>
    <a:srgbClr val="30E5D0"/>
    <a:srgbClr val="008575"/>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9" autoAdjust="0"/>
    <p:restoredTop sz="77516" autoAdjust="0"/>
  </p:normalViewPr>
  <p:slideViewPr>
    <p:cSldViewPr snapToGrid="0">
      <p:cViewPr varScale="1">
        <p:scale>
          <a:sx n="64" d="100"/>
          <a:sy n="64" d="100"/>
        </p:scale>
        <p:origin x="1080" y="58"/>
      </p:cViewPr>
      <p:guideLst>
        <p:guide orient="horz" pos="2136"/>
        <p:guide pos="3840"/>
      </p:guideLst>
    </p:cSldViewPr>
  </p:slideViewPr>
  <p:outlineViewPr>
    <p:cViewPr>
      <p:scale>
        <a:sx n="33" d="100"/>
        <a:sy n="33" d="100"/>
      </p:scale>
      <p:origin x="0" y="-678"/>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120" d="100"/>
          <a:sy n="120" d="100"/>
        </p:scale>
        <p:origin x="6744"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61" tIns="48331" rIns="96661" bIns="48331" rtlCol="0"/>
          <a:lstStyle>
            <a:lvl1pPr algn="l">
              <a:defRPr sz="13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pPr defTabSz="966577">
              <a:defRPr/>
            </a:pPr>
            <a:fld id="{6101C5E1-D8E9-464D-A93E-CE21651935A7}" type="slidenum">
              <a:rPr lang="en-US">
                <a:solidFill>
                  <a:prstClr val="black"/>
                </a:solidFill>
              </a:rPr>
              <a:pPr defTabSz="966577">
                <a:defRPr/>
              </a:pPr>
              <a:t>1</a:t>
            </a:fld>
            <a:endParaRPr lang="en-US">
              <a:solidFill>
                <a:prstClr val="black"/>
              </a:solidFill>
            </a:endParaRPr>
          </a:p>
        </p:txBody>
      </p:sp>
      <p:sp>
        <p:nvSpPr>
          <p:cNvPr id="5" name="Date Placeholder 4">
            <a:extLst>
              <a:ext uri="{FF2B5EF4-FFF2-40B4-BE49-F238E27FC236}">
                <a16:creationId xmlns:a16="http://schemas.microsoft.com/office/drawing/2014/main" id="{0F1D1584-DFB0-7313-20B2-042F51877221}"/>
              </a:ext>
            </a:extLst>
          </p:cNvPr>
          <p:cNvSpPr>
            <a:spLocks noGrp="1"/>
          </p:cNvSpPr>
          <p:nvPr>
            <p:ph type="dt" idx="1"/>
          </p:nvPr>
        </p:nvSpPr>
        <p:spPr/>
        <p:txBody>
          <a:bodyPr/>
          <a:lstStyle/>
          <a:p>
            <a:endParaRPr lang="en-US" dirty="0"/>
          </a:p>
        </p:txBody>
      </p:sp>
      <p:sp>
        <p:nvSpPr>
          <p:cNvPr id="6" name="Footer Placeholder 5">
            <a:extLst>
              <a:ext uri="{FF2B5EF4-FFF2-40B4-BE49-F238E27FC236}">
                <a16:creationId xmlns:a16="http://schemas.microsoft.com/office/drawing/2014/main" id="{DC294148-43CD-F986-1CF0-76827E60706B}"/>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10</a:t>
            </a:fld>
            <a:endParaRPr lang="en-US">
              <a:solidFill>
                <a:prstClr val="black"/>
              </a:solidFill>
            </a:endParaRPr>
          </a:p>
        </p:txBody>
      </p:sp>
      <p:sp>
        <p:nvSpPr>
          <p:cNvPr id="7" name="Date Placeholder 6">
            <a:extLst>
              <a:ext uri="{FF2B5EF4-FFF2-40B4-BE49-F238E27FC236}">
                <a16:creationId xmlns:a16="http://schemas.microsoft.com/office/drawing/2014/main" id="{BEB75DCF-7BFC-EE0F-C171-1001E9E87EA2}"/>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D2DF7CBA-16A7-59FF-7065-8802BF083588}"/>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11</a:t>
            </a:fld>
            <a:endParaRPr lang="en-US">
              <a:solidFill>
                <a:prstClr val="black"/>
              </a:solidFill>
            </a:endParaRPr>
          </a:p>
        </p:txBody>
      </p:sp>
      <p:sp>
        <p:nvSpPr>
          <p:cNvPr id="7" name="Date Placeholder 6">
            <a:extLst>
              <a:ext uri="{FF2B5EF4-FFF2-40B4-BE49-F238E27FC236}">
                <a16:creationId xmlns:a16="http://schemas.microsoft.com/office/drawing/2014/main" id="{92EC8065-FB99-3169-C101-677EF2170D98}"/>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C41EFEF0-E254-51B5-86D1-9697DFE83D34}"/>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12</a:t>
            </a:fld>
            <a:endParaRPr lang="en-US">
              <a:solidFill>
                <a:prstClr val="black"/>
              </a:solidFill>
            </a:endParaRPr>
          </a:p>
        </p:txBody>
      </p:sp>
      <p:sp>
        <p:nvSpPr>
          <p:cNvPr id="7" name="Date Placeholder 6">
            <a:extLst>
              <a:ext uri="{FF2B5EF4-FFF2-40B4-BE49-F238E27FC236}">
                <a16:creationId xmlns:a16="http://schemas.microsoft.com/office/drawing/2014/main" id="{35D8B1FE-B849-2D3C-52AF-01D8743BE60D}"/>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9F2B546A-A144-846F-3FFC-9D6A33D5A1DA}"/>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13</a:t>
            </a:fld>
            <a:endParaRPr lang="en-US">
              <a:solidFill>
                <a:prstClr val="black"/>
              </a:solidFill>
            </a:endParaRPr>
          </a:p>
        </p:txBody>
      </p:sp>
      <p:sp>
        <p:nvSpPr>
          <p:cNvPr id="7" name="Date Placeholder 6">
            <a:extLst>
              <a:ext uri="{FF2B5EF4-FFF2-40B4-BE49-F238E27FC236}">
                <a16:creationId xmlns:a16="http://schemas.microsoft.com/office/drawing/2014/main" id="{57E36E67-C5A0-C61D-083F-8CBAC6FC2244}"/>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12C49153-918F-C64F-2A00-A79DF8F56C81}"/>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14</a:t>
            </a:fld>
            <a:endParaRPr lang="en-US">
              <a:solidFill>
                <a:prstClr val="black"/>
              </a:solidFill>
            </a:endParaRPr>
          </a:p>
        </p:txBody>
      </p:sp>
      <p:sp>
        <p:nvSpPr>
          <p:cNvPr id="7" name="Date Placeholder 6">
            <a:extLst>
              <a:ext uri="{FF2B5EF4-FFF2-40B4-BE49-F238E27FC236}">
                <a16:creationId xmlns:a16="http://schemas.microsoft.com/office/drawing/2014/main" id="{D63B0214-9B20-8B35-9C21-10DCCDF97CCD}"/>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CF262F03-22C9-5093-FCCB-00560611319B}"/>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15</a:t>
            </a:fld>
            <a:endParaRPr lang="en-US">
              <a:solidFill>
                <a:prstClr val="black"/>
              </a:solidFill>
            </a:endParaRPr>
          </a:p>
        </p:txBody>
      </p:sp>
      <p:sp>
        <p:nvSpPr>
          <p:cNvPr id="7" name="Date Placeholder 6">
            <a:extLst>
              <a:ext uri="{FF2B5EF4-FFF2-40B4-BE49-F238E27FC236}">
                <a16:creationId xmlns:a16="http://schemas.microsoft.com/office/drawing/2014/main" id="{608CE1D2-4FC7-8C61-603B-BD8A66A57B0F}"/>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1CBFC388-64CD-CF19-0CBF-0FD579499F14}"/>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16</a:t>
            </a:fld>
            <a:endParaRPr lang="en-US">
              <a:solidFill>
                <a:prstClr val="black"/>
              </a:solidFill>
            </a:endParaRPr>
          </a:p>
        </p:txBody>
      </p:sp>
      <p:sp>
        <p:nvSpPr>
          <p:cNvPr id="7" name="Date Placeholder 6">
            <a:extLst>
              <a:ext uri="{FF2B5EF4-FFF2-40B4-BE49-F238E27FC236}">
                <a16:creationId xmlns:a16="http://schemas.microsoft.com/office/drawing/2014/main" id="{B2175A7A-B799-4D76-90BE-CFAB49042C88}"/>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D4287096-4C1C-629F-23FC-A4D6AABEF0B7}"/>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17</a:t>
            </a:fld>
            <a:endParaRPr lang="en-US">
              <a:solidFill>
                <a:prstClr val="black"/>
              </a:solidFill>
            </a:endParaRPr>
          </a:p>
        </p:txBody>
      </p:sp>
      <p:sp>
        <p:nvSpPr>
          <p:cNvPr id="7" name="Date Placeholder 6">
            <a:extLst>
              <a:ext uri="{FF2B5EF4-FFF2-40B4-BE49-F238E27FC236}">
                <a16:creationId xmlns:a16="http://schemas.microsoft.com/office/drawing/2014/main" id="{0BA85620-43AE-A491-EA39-DBFA6D899F0C}"/>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CCB29259-14EC-25D6-5B8D-7240B59D0A59}"/>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18</a:t>
            </a:fld>
            <a:endParaRPr lang="en-US">
              <a:solidFill>
                <a:prstClr val="black"/>
              </a:solidFill>
            </a:endParaRPr>
          </a:p>
        </p:txBody>
      </p:sp>
      <p:sp>
        <p:nvSpPr>
          <p:cNvPr id="7" name="Date Placeholder 6">
            <a:extLst>
              <a:ext uri="{FF2B5EF4-FFF2-40B4-BE49-F238E27FC236}">
                <a16:creationId xmlns:a16="http://schemas.microsoft.com/office/drawing/2014/main" id="{7D64FF65-A0B7-2A60-283A-446E754C720D}"/>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D825EF48-0321-F22C-0108-051EA99115E4}"/>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5000"/>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defTabSz="966612">
              <a:defRPr/>
            </a:pPr>
            <a:fld id="{6101C5E1-D8E9-464D-A93E-CE21651935A7}" type="slidenum">
              <a:rPr lang="en-US">
                <a:solidFill>
                  <a:prstClr val="black"/>
                </a:solidFill>
                <a:latin typeface="Calibri"/>
                <a:cs typeface="Arial" pitchFamily="34" charset="0"/>
              </a:rPr>
              <a:pPr defTabSz="966612">
                <a:defRPr/>
              </a:pPr>
              <a:t>19</a:t>
            </a:fld>
            <a:endParaRPr lang="en-US">
              <a:solidFill>
                <a:prstClr val="black"/>
              </a:solidFill>
              <a:latin typeface="Calibri"/>
              <a:cs typeface="Arial" pitchFamily="34" charset="0"/>
            </a:endParaRPr>
          </a:p>
        </p:txBody>
      </p:sp>
      <p:sp>
        <p:nvSpPr>
          <p:cNvPr id="5" name="Date Placeholder 4">
            <a:extLst>
              <a:ext uri="{FF2B5EF4-FFF2-40B4-BE49-F238E27FC236}">
                <a16:creationId xmlns:a16="http://schemas.microsoft.com/office/drawing/2014/main" id="{DD2DE99E-146D-6657-625E-84C02D446257}"/>
              </a:ext>
            </a:extLst>
          </p:cNvPr>
          <p:cNvSpPr>
            <a:spLocks noGrp="1"/>
          </p:cNvSpPr>
          <p:nvPr>
            <p:ph type="dt" idx="1"/>
          </p:nvPr>
        </p:nvSpPr>
        <p:spPr/>
        <p:txBody>
          <a:bodyPr/>
          <a:lstStyle/>
          <a:p>
            <a:endParaRPr lang="en-US" dirty="0"/>
          </a:p>
        </p:txBody>
      </p:sp>
      <p:sp>
        <p:nvSpPr>
          <p:cNvPr id="6" name="Footer Placeholder 5">
            <a:extLst>
              <a:ext uri="{FF2B5EF4-FFF2-40B4-BE49-F238E27FC236}">
                <a16:creationId xmlns:a16="http://schemas.microsoft.com/office/drawing/2014/main" id="{6A2CC501-09B3-F4D7-661F-4EB57F9FF1F4}"/>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
        <p:nvSpPr>
          <p:cNvPr id="7" name="Date Placeholder 6">
            <a:extLst>
              <a:ext uri="{FF2B5EF4-FFF2-40B4-BE49-F238E27FC236}">
                <a16:creationId xmlns:a16="http://schemas.microsoft.com/office/drawing/2014/main" id="{2B47D57D-49FA-A5D5-1FD0-7F1BD2FD3267}"/>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8CB9E4F1-B11A-EBB9-523E-AD8FF804D3D6}"/>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38748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20</a:t>
            </a:fld>
            <a:endParaRPr lang="en-US">
              <a:solidFill>
                <a:prstClr val="black"/>
              </a:solidFill>
            </a:endParaRPr>
          </a:p>
        </p:txBody>
      </p:sp>
      <p:sp>
        <p:nvSpPr>
          <p:cNvPr id="7" name="Date Placeholder 6">
            <a:extLst>
              <a:ext uri="{FF2B5EF4-FFF2-40B4-BE49-F238E27FC236}">
                <a16:creationId xmlns:a16="http://schemas.microsoft.com/office/drawing/2014/main" id="{ED9812AB-456E-BB6D-B242-473FE06F63F1}"/>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CFCE33B7-363E-63F2-CA5C-90EAEB3E6F50}"/>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21</a:t>
            </a:fld>
            <a:endParaRPr lang="en-US">
              <a:solidFill>
                <a:prstClr val="black"/>
              </a:solidFill>
            </a:endParaRPr>
          </a:p>
        </p:txBody>
      </p:sp>
      <p:sp>
        <p:nvSpPr>
          <p:cNvPr id="7" name="Date Placeholder 6">
            <a:extLst>
              <a:ext uri="{FF2B5EF4-FFF2-40B4-BE49-F238E27FC236}">
                <a16:creationId xmlns:a16="http://schemas.microsoft.com/office/drawing/2014/main" id="{B5EEBFF4-CD1C-3E88-A6FB-86CE86763108}"/>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671E8379-F901-D207-7811-492F84B67EF2}"/>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22</a:t>
            </a:fld>
            <a:endParaRPr lang="en-US">
              <a:solidFill>
                <a:prstClr val="black"/>
              </a:solidFill>
            </a:endParaRPr>
          </a:p>
        </p:txBody>
      </p:sp>
      <p:sp>
        <p:nvSpPr>
          <p:cNvPr id="7" name="Date Placeholder 6">
            <a:extLst>
              <a:ext uri="{FF2B5EF4-FFF2-40B4-BE49-F238E27FC236}">
                <a16:creationId xmlns:a16="http://schemas.microsoft.com/office/drawing/2014/main" id="{991BB4BD-0444-19A9-9AEB-A5C2A3625309}"/>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5AA45B69-C3C7-2799-8DB2-A1F1508BB54E}"/>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3</a:t>
            </a:fld>
            <a:endParaRPr lang="en-US">
              <a:solidFill>
                <a:prstClr val="black"/>
              </a:solidFill>
            </a:endParaRPr>
          </a:p>
        </p:txBody>
      </p:sp>
      <p:sp>
        <p:nvSpPr>
          <p:cNvPr id="7" name="Date Placeholder 6">
            <a:extLst>
              <a:ext uri="{FF2B5EF4-FFF2-40B4-BE49-F238E27FC236}">
                <a16:creationId xmlns:a16="http://schemas.microsoft.com/office/drawing/2014/main" id="{34687BB6-E05D-13AB-C6AE-E6220AED200C}"/>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D5B59A4A-281B-3C8E-55A1-DEFC8038CC34}"/>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4</a:t>
            </a:fld>
            <a:endParaRPr lang="en-US">
              <a:solidFill>
                <a:prstClr val="black"/>
              </a:solidFill>
            </a:endParaRPr>
          </a:p>
        </p:txBody>
      </p:sp>
      <p:sp>
        <p:nvSpPr>
          <p:cNvPr id="7" name="Date Placeholder 6">
            <a:extLst>
              <a:ext uri="{FF2B5EF4-FFF2-40B4-BE49-F238E27FC236}">
                <a16:creationId xmlns:a16="http://schemas.microsoft.com/office/drawing/2014/main" id="{715D277C-38F3-54E4-6390-998FE607CD82}"/>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CA9EBA8D-E0FB-81C3-E57B-A16E13CEE717}"/>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5</a:t>
            </a:fld>
            <a:endParaRPr lang="en-US">
              <a:solidFill>
                <a:prstClr val="black"/>
              </a:solidFill>
            </a:endParaRPr>
          </a:p>
        </p:txBody>
      </p:sp>
      <p:sp>
        <p:nvSpPr>
          <p:cNvPr id="7" name="Date Placeholder 6">
            <a:extLst>
              <a:ext uri="{FF2B5EF4-FFF2-40B4-BE49-F238E27FC236}">
                <a16:creationId xmlns:a16="http://schemas.microsoft.com/office/drawing/2014/main" id="{9C3C304F-3976-9F2F-D487-7CDEEFA22E6A}"/>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72B34111-C8CC-1776-69B4-33A294F2B075}"/>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defTabSz="966612">
              <a:defRPr/>
            </a:pPr>
            <a:fld id="{6101C5E1-D8E9-464D-A93E-CE21651935A7}" type="slidenum">
              <a:rPr lang="en-US">
                <a:solidFill>
                  <a:prstClr val="black"/>
                </a:solidFill>
                <a:latin typeface="Calibri"/>
                <a:cs typeface="Arial" pitchFamily="34" charset="0"/>
              </a:rPr>
              <a:pPr defTabSz="966612">
                <a:defRPr/>
              </a:pPr>
              <a:t>6</a:t>
            </a:fld>
            <a:endParaRPr lang="en-US">
              <a:solidFill>
                <a:prstClr val="black"/>
              </a:solidFill>
              <a:latin typeface="Calibri"/>
              <a:cs typeface="Arial" pitchFamily="34" charset="0"/>
            </a:endParaRPr>
          </a:p>
        </p:txBody>
      </p:sp>
      <p:sp>
        <p:nvSpPr>
          <p:cNvPr id="5" name="Date Placeholder 4">
            <a:extLst>
              <a:ext uri="{FF2B5EF4-FFF2-40B4-BE49-F238E27FC236}">
                <a16:creationId xmlns:a16="http://schemas.microsoft.com/office/drawing/2014/main" id="{573B59F1-677D-C43A-CB1A-E0D2BF86BF0E}"/>
              </a:ext>
            </a:extLst>
          </p:cNvPr>
          <p:cNvSpPr>
            <a:spLocks noGrp="1"/>
          </p:cNvSpPr>
          <p:nvPr>
            <p:ph type="dt" idx="1"/>
          </p:nvPr>
        </p:nvSpPr>
        <p:spPr/>
        <p:txBody>
          <a:bodyPr/>
          <a:lstStyle/>
          <a:p>
            <a:endParaRPr lang="en-US" dirty="0"/>
          </a:p>
        </p:txBody>
      </p:sp>
      <p:sp>
        <p:nvSpPr>
          <p:cNvPr id="6" name="Footer Placeholder 5">
            <a:extLst>
              <a:ext uri="{FF2B5EF4-FFF2-40B4-BE49-F238E27FC236}">
                <a16:creationId xmlns:a16="http://schemas.microsoft.com/office/drawing/2014/main" id="{5FB672F6-F214-BFD6-E184-4789236A44B9}"/>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pPr defTabSz="966612">
              <a:defRPr/>
            </a:pPr>
            <a:fld id="{6101C5E1-D8E9-464D-A93E-CE21651935A7}" type="slidenum">
              <a:rPr lang="en-US">
                <a:solidFill>
                  <a:prstClr val="black"/>
                </a:solidFill>
                <a:latin typeface="Calibri"/>
                <a:cs typeface="Arial" pitchFamily="34" charset="0"/>
              </a:rPr>
              <a:pPr defTabSz="966612">
                <a:defRPr/>
              </a:pPr>
              <a:t>7</a:t>
            </a:fld>
            <a:endParaRPr lang="en-US">
              <a:solidFill>
                <a:prstClr val="black"/>
              </a:solidFill>
              <a:latin typeface="Calibri"/>
              <a:cs typeface="Arial" pitchFamily="34" charset="0"/>
            </a:endParaRPr>
          </a:p>
        </p:txBody>
      </p:sp>
      <p:sp>
        <p:nvSpPr>
          <p:cNvPr id="5" name="Date Placeholder 4">
            <a:extLst>
              <a:ext uri="{FF2B5EF4-FFF2-40B4-BE49-F238E27FC236}">
                <a16:creationId xmlns:a16="http://schemas.microsoft.com/office/drawing/2014/main" id="{16D5B43A-C802-CD6F-D24C-C958DA222CB4}"/>
              </a:ext>
            </a:extLst>
          </p:cNvPr>
          <p:cNvSpPr>
            <a:spLocks noGrp="1"/>
          </p:cNvSpPr>
          <p:nvPr>
            <p:ph type="dt" idx="1"/>
          </p:nvPr>
        </p:nvSpPr>
        <p:spPr/>
        <p:txBody>
          <a:bodyPr/>
          <a:lstStyle/>
          <a:p>
            <a:endParaRPr lang="en-US" dirty="0"/>
          </a:p>
        </p:txBody>
      </p:sp>
      <p:sp>
        <p:nvSpPr>
          <p:cNvPr id="6" name="Footer Placeholder 5">
            <a:extLst>
              <a:ext uri="{FF2B5EF4-FFF2-40B4-BE49-F238E27FC236}">
                <a16:creationId xmlns:a16="http://schemas.microsoft.com/office/drawing/2014/main" id="{3A5129F5-3348-096D-8FFC-610681083CAB}"/>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8</a:t>
            </a:fld>
            <a:endParaRPr lang="en-US">
              <a:solidFill>
                <a:prstClr val="black"/>
              </a:solidFill>
            </a:endParaRPr>
          </a:p>
        </p:txBody>
      </p:sp>
      <p:sp>
        <p:nvSpPr>
          <p:cNvPr id="7" name="Date Placeholder 6">
            <a:extLst>
              <a:ext uri="{FF2B5EF4-FFF2-40B4-BE49-F238E27FC236}">
                <a16:creationId xmlns:a16="http://schemas.microsoft.com/office/drawing/2014/main" id="{4D9E1021-EAD8-0DE9-A817-AE3F45FE088B}"/>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CED41E7A-6AF0-D1D9-FF04-AA9FB3C4EB8D}"/>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6" name="Slide Number Placeholder 5"/>
          <p:cNvSpPr>
            <a:spLocks noGrp="1"/>
          </p:cNvSpPr>
          <p:nvPr>
            <p:ph type="sldNum" sz="quarter" idx="5"/>
          </p:nvPr>
        </p:nvSpPr>
        <p:spPr/>
        <p:txBody>
          <a:bodyPr/>
          <a:lstStyle/>
          <a:p>
            <a:pPr defTabSz="966577">
              <a:defRPr/>
            </a:pPr>
            <a:fld id="{B4008EB6-D09E-4580-8CD6-DDB14511944F}" type="slidenum">
              <a:rPr lang="en-US">
                <a:solidFill>
                  <a:prstClr val="black"/>
                </a:solidFill>
              </a:rPr>
              <a:pPr defTabSz="966577">
                <a:defRPr/>
              </a:pPr>
              <a:t>9</a:t>
            </a:fld>
            <a:endParaRPr lang="en-US">
              <a:solidFill>
                <a:prstClr val="black"/>
              </a:solidFill>
            </a:endParaRPr>
          </a:p>
        </p:txBody>
      </p:sp>
      <p:sp>
        <p:nvSpPr>
          <p:cNvPr id="7" name="Date Placeholder 6">
            <a:extLst>
              <a:ext uri="{FF2B5EF4-FFF2-40B4-BE49-F238E27FC236}">
                <a16:creationId xmlns:a16="http://schemas.microsoft.com/office/drawing/2014/main" id="{E8FC1D74-AD02-3B8D-39EC-872F44F64F8E}"/>
              </a:ext>
            </a:extLst>
          </p:cNvPr>
          <p:cNvSpPr>
            <a:spLocks noGrp="1"/>
          </p:cNvSpPr>
          <p:nvPr>
            <p:ph type="dt" idx="1"/>
          </p:nvPr>
        </p:nvSpPr>
        <p:spPr/>
        <p:txBody>
          <a:bodyPr/>
          <a:lstStyle/>
          <a:p>
            <a:endParaRPr lang="en-US" dirty="0"/>
          </a:p>
        </p:txBody>
      </p:sp>
      <p:sp>
        <p:nvSpPr>
          <p:cNvPr id="8" name="Footer Placeholder 7">
            <a:extLst>
              <a:ext uri="{FF2B5EF4-FFF2-40B4-BE49-F238E27FC236}">
                <a16:creationId xmlns:a16="http://schemas.microsoft.com/office/drawing/2014/main" id="{57E35FB8-79EF-735B-7FF2-F1DD401807F8}"/>
              </a:ext>
            </a:extLst>
          </p:cNvPr>
          <p:cNvSpPr>
            <a:spLocks noGrp="1"/>
          </p:cNvSpPr>
          <p:nvPr>
            <p:ph type="ftr" sz="quarter" idx="4"/>
          </p:nvPr>
        </p:nvSpPr>
        <p:spPr/>
        <p:txBody>
          <a:bodyPr/>
          <a:lstStyle/>
          <a:p>
            <a:pPr defTabSz="966294"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772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381327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6597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4134250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76878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19611000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4695674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222195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4128851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83466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233117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06054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1350141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056782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2258638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79167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9335967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883484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52808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88007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2429212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483322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9737998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4867367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1341440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4956295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7816097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2538703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803154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252958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145869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903779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3417656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011029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61408429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6842095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0795871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100892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8226494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48071628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9343293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userDrawn="1"/>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userDrawn="1"/>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userDrawn="1"/>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60883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4994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1359223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451555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8920014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997670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7465338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182986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013763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1148467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789642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5672071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6889594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3337596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7862539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DBF2F58D-EDD7-47AD-8456-10779641E42C}"/>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37952684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userDrawn="1"/>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84894490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874975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4022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602542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28108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626730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Microsoft Dynamics 365 logo">
            <a:extLst>
              <a:ext uri="{FF2B5EF4-FFF2-40B4-BE49-F238E27FC236}">
                <a16:creationId xmlns:a16="http://schemas.microsoft.com/office/drawing/2014/main" id="{A4F019A0-D1A3-4E90-BE72-0BEA5623FC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190298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07461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989011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508947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523485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410223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36408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514857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50884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2059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933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53715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3903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40019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19BA2105-6190-4AAC-A3BC-539B574EF13B}"/>
              </a:ext>
              <a:ext uri="{C183D7F6-B498-43B3-948B-1728B52AA6E4}">
                <adec:decorative xmlns:adec="http://schemas.microsoft.com/office/drawing/2017/decorative" val="1"/>
              </a:ext>
            </a:extLst>
          </p:cNvPr>
          <p:cNvCxnSpPr>
            <a:cxnSpLocks/>
          </p:cNvCxnSpPr>
          <p:nvPr userDrawn="1"/>
        </p:nvCxnSpPr>
        <p:spPr>
          <a:xfrm>
            <a:off x="1" y="3578405"/>
            <a:ext cx="12192000" cy="0"/>
          </a:xfrm>
          <a:prstGeom prst="line">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7B826E00-4539-4D8C-8D40-819BF35DDBDF}"/>
              </a:ext>
              <a:ext uri="{C183D7F6-B498-43B3-948B-1728B52AA6E4}">
                <adec:decorative xmlns:adec="http://schemas.microsoft.com/office/drawing/2017/decorative" val="1"/>
              </a:ext>
            </a:extLst>
          </p:cNvPr>
          <p:cNvSpPr/>
          <p:nvPr userDrawn="1"/>
        </p:nvSpPr>
        <p:spPr bwMode="auto">
          <a:xfrm>
            <a:off x="455995" y="2357499"/>
            <a:ext cx="2620012" cy="2620012"/>
          </a:xfrm>
          <a:prstGeom prst="arc">
            <a:avLst>
              <a:gd name="adj1" fmla="val 11007060"/>
              <a:gd name="adj2" fmla="val 21393524"/>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FF7CBA59-1E06-489C-80B5-229553356236}"/>
              </a:ext>
              <a:ext uri="{C183D7F6-B498-43B3-948B-1728B52AA6E4}">
                <adec:decorative xmlns:adec="http://schemas.microsoft.com/office/drawing/2017/decorative" val="1"/>
              </a:ext>
            </a:extLst>
          </p:cNvPr>
          <p:cNvSpPr/>
          <p:nvPr userDrawn="1"/>
        </p:nvSpPr>
        <p:spPr bwMode="auto">
          <a:xfrm>
            <a:off x="594453"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solidFill>
                <a:schemeClr val="tx1"/>
              </a:solidFill>
              <a:latin typeface="+mj-lt"/>
            </a:endParaRPr>
          </a:p>
        </p:txBody>
      </p:sp>
      <p:sp>
        <p:nvSpPr>
          <p:cNvPr id="6" name="Arc 5">
            <a:extLst>
              <a:ext uri="{FF2B5EF4-FFF2-40B4-BE49-F238E27FC236}">
                <a16:creationId xmlns:a16="http://schemas.microsoft.com/office/drawing/2014/main" id="{77C8D528-0FE3-4182-AA44-A2FEFB883615}"/>
              </a:ext>
              <a:ext uri="{C183D7F6-B498-43B3-948B-1728B52AA6E4}">
                <adec:decorative xmlns:adec="http://schemas.microsoft.com/office/drawing/2017/decorative" val="1"/>
              </a:ext>
            </a:extLst>
          </p:cNvPr>
          <p:cNvSpPr/>
          <p:nvPr userDrawn="1"/>
        </p:nvSpPr>
        <p:spPr bwMode="auto">
          <a:xfrm>
            <a:off x="3351480" y="2357499"/>
            <a:ext cx="2620012" cy="2620012"/>
          </a:xfrm>
          <a:prstGeom prst="arc">
            <a:avLst>
              <a:gd name="adj1" fmla="val 11001177"/>
              <a:gd name="adj2" fmla="val 21393068"/>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297122BF-364A-46A3-9256-76EC8418AC69}"/>
              </a:ext>
              <a:ext uri="{C183D7F6-B498-43B3-948B-1728B52AA6E4}">
                <adec:decorative xmlns:adec="http://schemas.microsoft.com/office/drawing/2017/decorative" val="1"/>
              </a:ext>
            </a:extLst>
          </p:cNvPr>
          <p:cNvSpPr/>
          <p:nvPr userDrawn="1"/>
        </p:nvSpPr>
        <p:spPr bwMode="auto">
          <a:xfrm>
            <a:off x="3493840"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8" name="Arc 7">
            <a:extLst>
              <a:ext uri="{FF2B5EF4-FFF2-40B4-BE49-F238E27FC236}">
                <a16:creationId xmlns:a16="http://schemas.microsoft.com/office/drawing/2014/main" id="{C9449B7F-0CC0-4A2C-9987-EBBF3AABF495}"/>
              </a:ext>
              <a:ext uri="{C183D7F6-B498-43B3-948B-1728B52AA6E4}">
                <adec:decorative xmlns:adec="http://schemas.microsoft.com/office/drawing/2017/decorative" val="1"/>
              </a:ext>
            </a:extLst>
          </p:cNvPr>
          <p:cNvSpPr/>
          <p:nvPr userDrawn="1"/>
        </p:nvSpPr>
        <p:spPr bwMode="auto">
          <a:xfrm>
            <a:off x="6246965" y="2357499"/>
            <a:ext cx="2620012" cy="2620012"/>
          </a:xfrm>
          <a:prstGeom prst="arc">
            <a:avLst>
              <a:gd name="adj1" fmla="val 10999415"/>
              <a:gd name="adj2" fmla="val 21399177"/>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1E60920E-D2FF-4BA7-8508-1CE11C9A6EFD}"/>
              </a:ext>
              <a:ext uri="{C183D7F6-B498-43B3-948B-1728B52AA6E4}">
                <adec:decorative xmlns:adec="http://schemas.microsoft.com/office/drawing/2017/decorative" val="1"/>
              </a:ext>
            </a:extLst>
          </p:cNvPr>
          <p:cNvSpPr/>
          <p:nvPr userDrawn="1"/>
        </p:nvSpPr>
        <p:spPr bwMode="auto">
          <a:xfrm>
            <a:off x="6393227"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10" name="Arc 9">
            <a:extLst>
              <a:ext uri="{FF2B5EF4-FFF2-40B4-BE49-F238E27FC236}">
                <a16:creationId xmlns:a16="http://schemas.microsoft.com/office/drawing/2014/main" id="{4EA5E634-7A4C-42E5-A9EF-BC834A0DD4BE}"/>
              </a:ext>
              <a:ext uri="{C183D7F6-B498-43B3-948B-1728B52AA6E4}">
                <adec:decorative xmlns:adec="http://schemas.microsoft.com/office/drawing/2017/decorative" val="1"/>
              </a:ext>
            </a:extLst>
          </p:cNvPr>
          <p:cNvSpPr/>
          <p:nvPr userDrawn="1"/>
        </p:nvSpPr>
        <p:spPr bwMode="auto">
          <a:xfrm>
            <a:off x="9142452" y="2357499"/>
            <a:ext cx="2620012" cy="2620012"/>
          </a:xfrm>
          <a:prstGeom prst="arc">
            <a:avLst>
              <a:gd name="adj1" fmla="val 11007909"/>
              <a:gd name="adj2" fmla="val 21392185"/>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411BCB16-E601-4E3E-8E95-9FC45C1F9AB4}"/>
              </a:ext>
              <a:ext uri="{C183D7F6-B498-43B3-948B-1728B52AA6E4}">
                <adec:decorative xmlns:adec="http://schemas.microsoft.com/office/drawing/2017/decorative" val="1"/>
              </a:ext>
            </a:extLst>
          </p:cNvPr>
          <p:cNvSpPr/>
          <p:nvPr userDrawn="1"/>
        </p:nvSpPr>
        <p:spPr bwMode="auto">
          <a:xfrm>
            <a:off x="9292614"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Tree>
    <p:extLst>
      <p:ext uri="{BB962C8B-B14F-4D97-AF65-F5344CB8AC3E}">
        <p14:creationId xmlns:p14="http://schemas.microsoft.com/office/powerpoint/2010/main" val="1035918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15" name="Rectangle 14">
            <a:extLst>
              <a:ext uri="{FF2B5EF4-FFF2-40B4-BE49-F238E27FC236}">
                <a16:creationId xmlns:a16="http://schemas.microsoft.com/office/drawing/2014/main" id="{46293142-EA7F-4033-9354-3F0B2A559727}"/>
              </a:ext>
            </a:extLst>
          </p:cNvPr>
          <p:cNvSpPr/>
          <p:nvPr userDrawn="1"/>
        </p:nvSpPr>
        <p:spPr bwMode="auto">
          <a:xfrm>
            <a:off x="4310459"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20" name="Rectangle 19">
            <a:extLst>
              <a:ext uri="{FF2B5EF4-FFF2-40B4-BE49-F238E27FC236}">
                <a16:creationId xmlns:a16="http://schemas.microsoft.com/office/drawing/2014/main" id="{4862C5E5-DC5F-4879-8F65-425C054B79C9}"/>
              </a:ext>
            </a:extLst>
          </p:cNvPr>
          <p:cNvSpPr/>
          <p:nvPr userDrawn="1"/>
        </p:nvSpPr>
        <p:spPr bwMode="auto">
          <a:xfrm>
            <a:off x="8032655"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grpSp>
        <p:nvGrpSpPr>
          <p:cNvPr id="11" name="Group 10">
            <a:extLst>
              <a:ext uri="{FF2B5EF4-FFF2-40B4-BE49-F238E27FC236}">
                <a16:creationId xmlns:a16="http://schemas.microsoft.com/office/drawing/2014/main" id="{971AE2C5-3D9A-4185-B174-E33B3E173A1A}"/>
              </a:ext>
              <a:ext uri="{C183D7F6-B498-43B3-948B-1728B52AA6E4}">
                <adec:decorative xmlns:adec="http://schemas.microsoft.com/office/drawing/2017/decorative" val="1"/>
              </a:ext>
            </a:extLst>
          </p:cNvPr>
          <p:cNvGrpSpPr/>
          <p:nvPr userDrawn="1"/>
        </p:nvGrpSpPr>
        <p:grpSpPr>
          <a:xfrm>
            <a:off x="759695" y="2058384"/>
            <a:ext cx="777240" cy="777240"/>
            <a:chOff x="3615992" y="453692"/>
            <a:chExt cx="731520" cy="731520"/>
          </a:xfrm>
          <a:solidFill>
            <a:schemeClr val="bg1"/>
          </a:solidFill>
        </p:grpSpPr>
        <p:sp>
          <p:nvSpPr>
            <p:cNvPr id="12" name="Oval 11">
              <a:extLst>
                <a:ext uri="{FF2B5EF4-FFF2-40B4-BE49-F238E27FC236}">
                  <a16:creationId xmlns:a16="http://schemas.microsoft.com/office/drawing/2014/main" id="{3648D0FD-68EA-4BE1-8AD0-0FD7FDD9AAAD}"/>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9E0669-154C-4181-BA3C-91210D993948}"/>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CA146D-5BCF-4AEB-9B4E-3A976B1C0012}"/>
              </a:ext>
              <a:ext uri="{C183D7F6-B498-43B3-948B-1728B52AA6E4}">
                <adec:decorative xmlns:adec="http://schemas.microsoft.com/office/drawing/2017/decorative" val="1"/>
              </a:ext>
            </a:extLst>
          </p:cNvPr>
          <p:cNvGrpSpPr/>
          <p:nvPr userDrawn="1"/>
        </p:nvGrpSpPr>
        <p:grpSpPr>
          <a:xfrm>
            <a:off x="4481890" y="2058384"/>
            <a:ext cx="777240" cy="777240"/>
            <a:chOff x="3615992" y="453692"/>
            <a:chExt cx="731520" cy="731520"/>
          </a:xfrm>
          <a:solidFill>
            <a:schemeClr val="bg1"/>
          </a:solidFill>
        </p:grpSpPr>
        <p:sp>
          <p:nvSpPr>
            <p:cNvPr id="17" name="Oval 16">
              <a:extLst>
                <a:ext uri="{FF2B5EF4-FFF2-40B4-BE49-F238E27FC236}">
                  <a16:creationId xmlns:a16="http://schemas.microsoft.com/office/drawing/2014/main" id="{E6BB8356-54C1-4643-8AA2-64596131ADC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3C4BEC56-DA55-468C-A329-620C32B3B110}"/>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5ADC63A-5E71-401C-A585-C7F157D24030}"/>
              </a:ext>
              <a:ext uri="{C183D7F6-B498-43B3-948B-1728B52AA6E4}">
                <adec:decorative xmlns:adec="http://schemas.microsoft.com/office/drawing/2017/decorative" val="1"/>
              </a:ext>
            </a:extLst>
          </p:cNvPr>
          <p:cNvGrpSpPr/>
          <p:nvPr userDrawn="1"/>
        </p:nvGrpSpPr>
        <p:grpSpPr>
          <a:xfrm>
            <a:off x="8204086" y="2058384"/>
            <a:ext cx="777240" cy="777240"/>
            <a:chOff x="3615992" y="453692"/>
            <a:chExt cx="731520" cy="731520"/>
          </a:xfrm>
          <a:solidFill>
            <a:schemeClr val="bg1"/>
          </a:solidFill>
        </p:grpSpPr>
        <p:sp>
          <p:nvSpPr>
            <p:cNvPr id="22" name="Oval 21">
              <a:extLst>
                <a:ext uri="{FF2B5EF4-FFF2-40B4-BE49-F238E27FC236}">
                  <a16:creationId xmlns:a16="http://schemas.microsoft.com/office/drawing/2014/main" id="{2F84D6A2-0249-4358-87D8-46D2A89FFF6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4199FDD-0FD8-4720-85CA-ECFFA7124C1B}"/>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2988468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2_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431"/>
            <a:ext cx="2453685" cy="403137"/>
          </a:xfrm>
        </p:spPr>
        <p:txBody>
          <a:bodyPr wrap="square" lIns="0" tIns="0" rIns="0" bIns="0" anchor="ctr">
            <a:spAutoFit/>
          </a:bodyPr>
          <a:lstStyle>
            <a:lvl1pPr>
              <a:lnSpc>
                <a:spcPts val="3137"/>
              </a:lnSpc>
              <a:defRPr sz="2745" strike="noStrike">
                <a:solidFill>
                  <a:schemeClr val="bg1"/>
                </a:solidFill>
              </a:defRPr>
            </a:lvl1pPr>
          </a:lstStyle>
          <a:p>
            <a:r>
              <a:rPr lang="en-US" dirty="0"/>
              <a:t>Title</a:t>
            </a:r>
          </a:p>
        </p:txBody>
      </p:sp>
    </p:spTree>
    <p:extLst>
      <p:ext uri="{BB962C8B-B14F-4D97-AF65-F5344CB8AC3E}">
        <p14:creationId xmlns:p14="http://schemas.microsoft.com/office/powerpoint/2010/main" val="120981836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2716" y="3227431"/>
            <a:ext cx="2690830"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3962224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21011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19BA2105-6190-4AAC-A3BC-539B574EF13B}"/>
              </a:ext>
              <a:ext uri="{C183D7F6-B498-43B3-948B-1728B52AA6E4}">
                <adec:decorative xmlns:adec="http://schemas.microsoft.com/office/drawing/2017/decorative" val="1"/>
              </a:ext>
            </a:extLst>
          </p:cNvPr>
          <p:cNvCxnSpPr>
            <a:cxnSpLocks/>
          </p:cNvCxnSpPr>
          <p:nvPr userDrawn="1"/>
        </p:nvCxnSpPr>
        <p:spPr>
          <a:xfrm>
            <a:off x="1" y="3578405"/>
            <a:ext cx="12192000" cy="0"/>
          </a:xfrm>
          <a:prstGeom prst="line">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7B826E00-4539-4D8C-8D40-819BF35DDBDF}"/>
              </a:ext>
              <a:ext uri="{C183D7F6-B498-43B3-948B-1728B52AA6E4}">
                <adec:decorative xmlns:adec="http://schemas.microsoft.com/office/drawing/2017/decorative" val="1"/>
              </a:ext>
            </a:extLst>
          </p:cNvPr>
          <p:cNvSpPr/>
          <p:nvPr userDrawn="1"/>
        </p:nvSpPr>
        <p:spPr bwMode="auto">
          <a:xfrm>
            <a:off x="455995" y="2357499"/>
            <a:ext cx="2620012" cy="2620012"/>
          </a:xfrm>
          <a:prstGeom prst="arc">
            <a:avLst>
              <a:gd name="adj1" fmla="val 11007060"/>
              <a:gd name="adj2" fmla="val 21393524"/>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FF7CBA59-1E06-489C-80B5-229553356236}"/>
              </a:ext>
              <a:ext uri="{C183D7F6-B498-43B3-948B-1728B52AA6E4}">
                <adec:decorative xmlns:adec="http://schemas.microsoft.com/office/drawing/2017/decorative" val="1"/>
              </a:ext>
            </a:extLst>
          </p:cNvPr>
          <p:cNvSpPr/>
          <p:nvPr userDrawn="1"/>
        </p:nvSpPr>
        <p:spPr bwMode="auto">
          <a:xfrm>
            <a:off x="594453"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000" dirty="0">
              <a:solidFill>
                <a:schemeClr val="tx1"/>
              </a:solidFill>
              <a:latin typeface="+mj-lt"/>
            </a:endParaRPr>
          </a:p>
        </p:txBody>
      </p:sp>
      <p:sp>
        <p:nvSpPr>
          <p:cNvPr id="6" name="Arc 5">
            <a:extLst>
              <a:ext uri="{FF2B5EF4-FFF2-40B4-BE49-F238E27FC236}">
                <a16:creationId xmlns:a16="http://schemas.microsoft.com/office/drawing/2014/main" id="{77C8D528-0FE3-4182-AA44-A2FEFB883615}"/>
              </a:ext>
              <a:ext uri="{C183D7F6-B498-43B3-948B-1728B52AA6E4}">
                <adec:decorative xmlns:adec="http://schemas.microsoft.com/office/drawing/2017/decorative" val="1"/>
              </a:ext>
            </a:extLst>
          </p:cNvPr>
          <p:cNvSpPr/>
          <p:nvPr userDrawn="1"/>
        </p:nvSpPr>
        <p:spPr bwMode="auto">
          <a:xfrm>
            <a:off x="3351480" y="2357499"/>
            <a:ext cx="2620012" cy="2620012"/>
          </a:xfrm>
          <a:prstGeom prst="arc">
            <a:avLst>
              <a:gd name="adj1" fmla="val 11001177"/>
              <a:gd name="adj2" fmla="val 21393068"/>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297122BF-364A-46A3-9256-76EC8418AC69}"/>
              </a:ext>
              <a:ext uri="{C183D7F6-B498-43B3-948B-1728B52AA6E4}">
                <adec:decorative xmlns:adec="http://schemas.microsoft.com/office/drawing/2017/decorative" val="1"/>
              </a:ext>
            </a:extLst>
          </p:cNvPr>
          <p:cNvSpPr/>
          <p:nvPr userDrawn="1"/>
        </p:nvSpPr>
        <p:spPr bwMode="auto">
          <a:xfrm>
            <a:off x="3493840"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8" name="Arc 7">
            <a:extLst>
              <a:ext uri="{FF2B5EF4-FFF2-40B4-BE49-F238E27FC236}">
                <a16:creationId xmlns:a16="http://schemas.microsoft.com/office/drawing/2014/main" id="{C9449B7F-0CC0-4A2C-9987-EBBF3AABF495}"/>
              </a:ext>
              <a:ext uri="{C183D7F6-B498-43B3-948B-1728B52AA6E4}">
                <adec:decorative xmlns:adec="http://schemas.microsoft.com/office/drawing/2017/decorative" val="1"/>
              </a:ext>
            </a:extLst>
          </p:cNvPr>
          <p:cNvSpPr/>
          <p:nvPr userDrawn="1"/>
        </p:nvSpPr>
        <p:spPr bwMode="auto">
          <a:xfrm>
            <a:off x="6246965" y="2357499"/>
            <a:ext cx="2620012" cy="2620012"/>
          </a:xfrm>
          <a:prstGeom prst="arc">
            <a:avLst>
              <a:gd name="adj1" fmla="val 10999415"/>
              <a:gd name="adj2" fmla="val 21399177"/>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1E60920E-D2FF-4BA7-8508-1CE11C9A6EFD}"/>
              </a:ext>
              <a:ext uri="{C183D7F6-B498-43B3-948B-1728B52AA6E4}">
                <adec:decorative xmlns:adec="http://schemas.microsoft.com/office/drawing/2017/decorative" val="1"/>
              </a:ext>
            </a:extLst>
          </p:cNvPr>
          <p:cNvSpPr/>
          <p:nvPr userDrawn="1"/>
        </p:nvSpPr>
        <p:spPr bwMode="auto">
          <a:xfrm>
            <a:off x="6393227"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
        <p:nvSpPr>
          <p:cNvPr id="10" name="Arc 9">
            <a:extLst>
              <a:ext uri="{FF2B5EF4-FFF2-40B4-BE49-F238E27FC236}">
                <a16:creationId xmlns:a16="http://schemas.microsoft.com/office/drawing/2014/main" id="{4EA5E634-7A4C-42E5-A9EF-BC834A0DD4BE}"/>
              </a:ext>
              <a:ext uri="{C183D7F6-B498-43B3-948B-1728B52AA6E4}">
                <adec:decorative xmlns:adec="http://schemas.microsoft.com/office/drawing/2017/decorative" val="1"/>
              </a:ext>
            </a:extLst>
          </p:cNvPr>
          <p:cNvSpPr/>
          <p:nvPr userDrawn="1"/>
        </p:nvSpPr>
        <p:spPr bwMode="auto">
          <a:xfrm>
            <a:off x="9142452" y="2357499"/>
            <a:ext cx="2620012" cy="2620012"/>
          </a:xfrm>
          <a:prstGeom prst="arc">
            <a:avLst>
              <a:gd name="adj1" fmla="val 11007909"/>
              <a:gd name="adj2" fmla="val 21392185"/>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411BCB16-E601-4E3E-8E95-9FC45C1F9AB4}"/>
              </a:ext>
              <a:ext uri="{C183D7F6-B498-43B3-948B-1728B52AA6E4}">
                <adec:decorative xmlns:adec="http://schemas.microsoft.com/office/drawing/2017/decorative" val="1"/>
              </a:ext>
            </a:extLst>
          </p:cNvPr>
          <p:cNvSpPr/>
          <p:nvPr userDrawn="1"/>
        </p:nvSpPr>
        <p:spPr bwMode="auto">
          <a:xfrm>
            <a:off x="9292614"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dirty="0">
              <a:solidFill>
                <a:schemeClr val="tx1"/>
              </a:solidFill>
              <a:latin typeface="+mj-lt"/>
            </a:endParaRPr>
          </a:p>
        </p:txBody>
      </p:sp>
    </p:spTree>
    <p:extLst>
      <p:ext uri="{BB962C8B-B14F-4D97-AF65-F5344CB8AC3E}">
        <p14:creationId xmlns:p14="http://schemas.microsoft.com/office/powerpoint/2010/main" val="3067627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36964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endParaRPr lang="en-US" dirty="0"/>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237595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endParaRPr lang="en-US" dirty="0"/>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endParaRPr lang="en-US" dirty="0"/>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10390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85325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17176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51339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665019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78882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448665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206291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15" name="Rectangle 14">
            <a:extLst>
              <a:ext uri="{FF2B5EF4-FFF2-40B4-BE49-F238E27FC236}">
                <a16:creationId xmlns:a16="http://schemas.microsoft.com/office/drawing/2014/main" id="{46293142-EA7F-4033-9354-3F0B2A559727}"/>
              </a:ext>
            </a:extLst>
          </p:cNvPr>
          <p:cNvSpPr/>
          <p:nvPr userDrawn="1"/>
        </p:nvSpPr>
        <p:spPr bwMode="auto">
          <a:xfrm>
            <a:off x="4310459"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sp>
        <p:nvSpPr>
          <p:cNvPr id="20" name="Rectangle 19">
            <a:extLst>
              <a:ext uri="{FF2B5EF4-FFF2-40B4-BE49-F238E27FC236}">
                <a16:creationId xmlns:a16="http://schemas.microsoft.com/office/drawing/2014/main" id="{4862C5E5-DC5F-4879-8F65-425C054B79C9}"/>
              </a:ext>
            </a:extLst>
          </p:cNvPr>
          <p:cNvSpPr/>
          <p:nvPr userDrawn="1"/>
        </p:nvSpPr>
        <p:spPr bwMode="auto">
          <a:xfrm>
            <a:off x="8032655"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dirty="0">
              <a:solidFill>
                <a:schemeClr val="tx1"/>
              </a:solidFill>
            </a:endParaRPr>
          </a:p>
        </p:txBody>
      </p:sp>
      <p:grpSp>
        <p:nvGrpSpPr>
          <p:cNvPr id="11" name="Group 10">
            <a:extLst>
              <a:ext uri="{FF2B5EF4-FFF2-40B4-BE49-F238E27FC236}">
                <a16:creationId xmlns:a16="http://schemas.microsoft.com/office/drawing/2014/main" id="{971AE2C5-3D9A-4185-B174-E33B3E173A1A}"/>
              </a:ext>
              <a:ext uri="{C183D7F6-B498-43B3-948B-1728B52AA6E4}">
                <adec:decorative xmlns:adec="http://schemas.microsoft.com/office/drawing/2017/decorative" val="1"/>
              </a:ext>
            </a:extLst>
          </p:cNvPr>
          <p:cNvGrpSpPr/>
          <p:nvPr userDrawn="1"/>
        </p:nvGrpSpPr>
        <p:grpSpPr>
          <a:xfrm>
            <a:off x="759695" y="2058384"/>
            <a:ext cx="777240" cy="777240"/>
            <a:chOff x="3615992" y="453692"/>
            <a:chExt cx="731520" cy="731520"/>
          </a:xfrm>
          <a:solidFill>
            <a:schemeClr val="bg1"/>
          </a:solidFill>
        </p:grpSpPr>
        <p:sp>
          <p:nvSpPr>
            <p:cNvPr id="12" name="Oval 11">
              <a:extLst>
                <a:ext uri="{FF2B5EF4-FFF2-40B4-BE49-F238E27FC236}">
                  <a16:creationId xmlns:a16="http://schemas.microsoft.com/office/drawing/2014/main" id="{3648D0FD-68EA-4BE1-8AD0-0FD7FDD9AAAD}"/>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9E0669-154C-4181-BA3C-91210D993948}"/>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CA146D-5BCF-4AEB-9B4E-3A976B1C0012}"/>
              </a:ext>
              <a:ext uri="{C183D7F6-B498-43B3-948B-1728B52AA6E4}">
                <adec:decorative xmlns:adec="http://schemas.microsoft.com/office/drawing/2017/decorative" val="1"/>
              </a:ext>
            </a:extLst>
          </p:cNvPr>
          <p:cNvGrpSpPr/>
          <p:nvPr userDrawn="1"/>
        </p:nvGrpSpPr>
        <p:grpSpPr>
          <a:xfrm>
            <a:off x="4481890" y="2058384"/>
            <a:ext cx="777240" cy="777240"/>
            <a:chOff x="3615992" y="453692"/>
            <a:chExt cx="731520" cy="731520"/>
          </a:xfrm>
          <a:solidFill>
            <a:schemeClr val="bg1"/>
          </a:solidFill>
        </p:grpSpPr>
        <p:sp>
          <p:nvSpPr>
            <p:cNvPr id="17" name="Oval 16">
              <a:extLst>
                <a:ext uri="{FF2B5EF4-FFF2-40B4-BE49-F238E27FC236}">
                  <a16:creationId xmlns:a16="http://schemas.microsoft.com/office/drawing/2014/main" id="{E6BB8356-54C1-4643-8AA2-64596131ADC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3C4BEC56-DA55-468C-A329-620C32B3B110}"/>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5ADC63A-5E71-401C-A585-C7F157D24030}"/>
              </a:ext>
              <a:ext uri="{C183D7F6-B498-43B3-948B-1728B52AA6E4}">
                <adec:decorative xmlns:adec="http://schemas.microsoft.com/office/drawing/2017/decorative" val="1"/>
              </a:ext>
            </a:extLst>
          </p:cNvPr>
          <p:cNvGrpSpPr/>
          <p:nvPr userDrawn="1"/>
        </p:nvGrpSpPr>
        <p:grpSpPr>
          <a:xfrm>
            <a:off x="8204086" y="2058384"/>
            <a:ext cx="777240" cy="777240"/>
            <a:chOff x="3615992" y="453692"/>
            <a:chExt cx="731520" cy="731520"/>
          </a:xfrm>
          <a:solidFill>
            <a:schemeClr val="bg1"/>
          </a:solidFill>
        </p:grpSpPr>
        <p:sp>
          <p:nvSpPr>
            <p:cNvPr id="22" name="Oval 21">
              <a:extLst>
                <a:ext uri="{FF2B5EF4-FFF2-40B4-BE49-F238E27FC236}">
                  <a16:creationId xmlns:a16="http://schemas.microsoft.com/office/drawing/2014/main" id="{2F84D6A2-0249-4358-87D8-46D2A89FFF6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4199FDD-0FD8-4720-85CA-ECFFA7124C1B}"/>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29347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81978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72939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3658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67868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6392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53634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290132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79959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1689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61157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69125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431"/>
            <a:ext cx="2453685" cy="403137"/>
          </a:xfrm>
        </p:spPr>
        <p:txBody>
          <a:bodyPr wrap="square" lIns="0" tIns="0" rIns="0" bIns="0" anchor="ctr">
            <a:spAutoFit/>
          </a:bodyPr>
          <a:lstStyle>
            <a:lvl1pPr>
              <a:lnSpc>
                <a:spcPts val="3137"/>
              </a:lnSpc>
              <a:defRPr sz="2745" strike="noStrike">
                <a:solidFill>
                  <a:schemeClr val="bg1"/>
                </a:solidFill>
              </a:defRPr>
            </a:lvl1pPr>
          </a:lstStyle>
          <a:p>
            <a:r>
              <a:rPr lang="en-US" dirty="0"/>
              <a:t>Title</a:t>
            </a:r>
          </a:p>
        </p:txBody>
      </p:sp>
    </p:spTree>
    <p:extLst>
      <p:ext uri="{BB962C8B-B14F-4D97-AF65-F5344CB8AC3E}">
        <p14:creationId xmlns:p14="http://schemas.microsoft.com/office/powerpoint/2010/main" val="268219950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65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6184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74419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0634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281932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99475377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5101"/>
            <a:ext cx="8852144" cy="3877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8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11905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0743267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610738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756431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2716" y="3227431"/>
            <a:ext cx="2690830"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1286527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C45D6C-359B-4C71-8F2F-7C0C3F42DC78}"/>
              </a:ext>
            </a:extLst>
          </p:cNvPr>
          <p:cNvSpPr>
            <a:spLocks noGrp="1"/>
          </p:cNvSpPr>
          <p:nvPr>
            <p:ph type="ftr" sz="quarter" idx="11"/>
          </p:nvPr>
        </p:nvSpPr>
        <p:spPr/>
        <p:txBody>
          <a:bodyPr/>
          <a:lstStyle/>
          <a:p>
            <a:endParaRPr lang="en-AU" dirty="0"/>
          </a:p>
        </p:txBody>
      </p:sp>
    </p:spTree>
    <p:extLst>
      <p:ext uri="{BB962C8B-B14F-4D97-AF65-F5344CB8AC3E}">
        <p14:creationId xmlns:p14="http://schemas.microsoft.com/office/powerpoint/2010/main" val="177481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6996678"/>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75514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761246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31017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29064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796040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939723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51111289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23923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40341420"/>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3285719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8908908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0384445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3844982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4805358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1633205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978551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86605252"/>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426330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4780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43062404"/>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8441722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22847610"/>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1974441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4923508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8201660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2513818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7730918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52322662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423986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endParaRPr lang="en-US" dirty="0"/>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68221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49368698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0213303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3869433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100106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785832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74241896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7649552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94346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0289811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84035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endParaRPr lang="en-US" dirty="0"/>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endParaRPr lang="en-US" dirty="0"/>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532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54421139"/>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5652170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58345713"/>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7971056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3461432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8719250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6639800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4957881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0921637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733054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05761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BAE74F98-7774-4341-8487-38EBF08298F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01580389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454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defRPr>
                <a:solidFill>
                  <a:schemeClr val="tx1"/>
                </a:solidFill>
              </a:defRPr>
            </a:lvl1pPr>
            <a:lvl2pPr>
              <a:defRPr spc="-93" baseline="0">
                <a:solidFill>
                  <a:schemeClr val="tx1"/>
                </a:solidFill>
              </a:defRPr>
            </a:lvl2pPr>
            <a:lvl3pP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23639360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4368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356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5320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19523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Microsoft Dynamics 365 logo">
            <a:extLst>
              <a:ext uri="{FF2B5EF4-FFF2-40B4-BE49-F238E27FC236}">
                <a16:creationId xmlns:a16="http://schemas.microsoft.com/office/drawing/2014/main" id="{A4F019A0-D1A3-4E90-BE72-0BEA5623FC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slide 3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pic>
        <p:nvPicPr>
          <p:cNvPr id="2" name="Picture 1" descr="Microsoft Power Platform logo">
            <a:extLst>
              <a:ext uri="{FF2B5EF4-FFF2-40B4-BE49-F238E27FC236}">
                <a16:creationId xmlns:a16="http://schemas.microsoft.com/office/drawing/2014/main" id="{80B5C935-00BF-4406-9069-EAFD8F3962C1}"/>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5220077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5101"/>
            <a:ext cx="8852144" cy="3877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8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922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191972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960609"/>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4709670"/>
          </a:xfrm>
          <a:prstGeom prst="rect">
            <a:avLst/>
          </a:prstGeom>
          <a:blipFill dpi="0" rotWithShape="1">
            <a:blip r:embed="rId2"/>
            <a:srcRect/>
            <a:stretch>
              <a:fillRect t="-17528" b="-19678"/>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2087806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85948"/>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200871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88077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C45D6C-359B-4C71-8F2F-7C0C3F42DC78}"/>
              </a:ext>
            </a:extLst>
          </p:cNvPr>
          <p:cNvSpPr>
            <a:spLocks noGrp="1"/>
          </p:cNvSpPr>
          <p:nvPr>
            <p:ph type="ftr" sz="quarter" idx="11"/>
          </p:nvPr>
        </p:nvSpPr>
        <p:spPr/>
        <p:txBody>
          <a:bodyPr/>
          <a:lstStyle/>
          <a:p>
            <a:endParaRPr lang="en-AU" dirty="0"/>
          </a:p>
        </p:txBody>
      </p:sp>
    </p:spTree>
    <p:extLst>
      <p:ext uri="{BB962C8B-B14F-4D97-AF65-F5344CB8AC3E}">
        <p14:creationId xmlns:p14="http://schemas.microsoft.com/office/powerpoint/2010/main" val="269515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02105826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65934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5981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055036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Pr>
        <a:solidFill>
          <a:schemeClr val="bg1"/>
        </a:solidFill>
        <a:effectLst/>
      </p:bgPr>
    </p:bg>
    <p:spTree>
      <p:nvGrpSpPr>
        <p:cNvPr id="1" name=""/>
        <p:cNvGrpSpPr/>
        <p:nvPr/>
      </p:nvGrpSpPr>
      <p:grpSpPr>
        <a:xfrm>
          <a:off x="0" y="0"/>
          <a:ext cx="0" cy="0"/>
          <a:chOff x="0" y="0"/>
          <a:chExt cx="0" cy="0"/>
        </a:xfrm>
      </p:grpSpPr>
      <p:pic>
        <p:nvPicPr>
          <p:cNvPr id="4" name="Picture 3" descr="Microsoft Dynamics 365 logo">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pic>
        <p:nvPicPr>
          <p:cNvPr id="3" name="Picture 2" descr="A person sitting at a desk with a computer monitor&#10;&#10;Description automatically generated">
            <a:extLst>
              <a:ext uri="{FF2B5EF4-FFF2-40B4-BE49-F238E27FC236}">
                <a16:creationId xmlns:a16="http://schemas.microsoft.com/office/drawing/2014/main" id="{7F4BE127-45E5-4611-BC5C-9CE4FEB4E18E}"/>
              </a:ext>
            </a:extLst>
          </p:cNvPr>
          <p:cNvPicPr>
            <a:picLocks noChangeAspect="1"/>
          </p:cNvPicPr>
          <p:nvPr userDrawn="1"/>
        </p:nvPicPr>
        <p:blipFill rotWithShape="1">
          <a:blip r:embed="rId3"/>
          <a:srcRect l="34137" t="6432" r="9490" b="9010"/>
          <a:stretch/>
        </p:blipFill>
        <p:spPr>
          <a:xfrm>
            <a:off x="5334000" y="0"/>
            <a:ext cx="6857999" cy="6858000"/>
          </a:xfrm>
          <a:custGeom>
            <a:avLst/>
            <a:gdLst>
              <a:gd name="connsiteX0" fmla="*/ 0 w 6857999"/>
              <a:gd name="connsiteY0" fmla="*/ 0 h 6858000"/>
              <a:gd name="connsiteX1" fmla="*/ 6857999 w 6857999"/>
              <a:gd name="connsiteY1" fmla="*/ 0 h 6858000"/>
              <a:gd name="connsiteX2" fmla="*/ 6857999 w 6857999"/>
              <a:gd name="connsiteY2" fmla="*/ 6858000 h 6858000"/>
              <a:gd name="connsiteX3" fmla="*/ 0 w 6857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7999" h="6858000">
                <a:moveTo>
                  <a:pt x="0" y="0"/>
                </a:moveTo>
                <a:lnTo>
                  <a:pt x="6857999" y="0"/>
                </a:lnTo>
                <a:lnTo>
                  <a:pt x="6857999" y="6858000"/>
                </a:lnTo>
                <a:lnTo>
                  <a:pt x="0" y="6858000"/>
                </a:lnTo>
                <a:close/>
              </a:path>
            </a:pathLst>
          </a:custGeom>
        </p:spPr>
      </p:pic>
    </p:spTree>
    <p:extLst>
      <p:ext uri="{BB962C8B-B14F-4D97-AF65-F5344CB8AC3E}">
        <p14:creationId xmlns:p14="http://schemas.microsoft.com/office/powerpoint/2010/main" val="32608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49594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6036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272533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514651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69622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844943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074200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76797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07148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4110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254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1909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3770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561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132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19BA2105-6190-4AAC-A3BC-539B574EF13B}"/>
              </a:ext>
              <a:ext uri="{C183D7F6-B498-43B3-948B-1728B52AA6E4}">
                <adec:decorative xmlns:adec="http://schemas.microsoft.com/office/drawing/2017/decorative" val="1"/>
              </a:ext>
            </a:extLst>
          </p:cNvPr>
          <p:cNvCxnSpPr>
            <a:cxnSpLocks/>
          </p:cNvCxnSpPr>
          <p:nvPr userDrawn="1"/>
        </p:nvCxnSpPr>
        <p:spPr>
          <a:xfrm>
            <a:off x="1" y="3578405"/>
            <a:ext cx="12192000" cy="0"/>
          </a:xfrm>
          <a:prstGeom prst="line">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7B826E00-4539-4D8C-8D40-819BF35DDBDF}"/>
              </a:ext>
              <a:ext uri="{C183D7F6-B498-43B3-948B-1728B52AA6E4}">
                <adec:decorative xmlns:adec="http://schemas.microsoft.com/office/drawing/2017/decorative" val="1"/>
              </a:ext>
            </a:extLst>
          </p:cNvPr>
          <p:cNvSpPr/>
          <p:nvPr userDrawn="1"/>
        </p:nvSpPr>
        <p:spPr bwMode="auto">
          <a:xfrm>
            <a:off x="455995" y="2357499"/>
            <a:ext cx="2620012" cy="2620012"/>
          </a:xfrm>
          <a:prstGeom prst="arc">
            <a:avLst>
              <a:gd name="adj1" fmla="val 11007060"/>
              <a:gd name="adj2" fmla="val 21393524"/>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FF7CBA59-1E06-489C-80B5-229553356236}"/>
              </a:ext>
              <a:ext uri="{C183D7F6-B498-43B3-948B-1728B52AA6E4}">
                <adec:decorative xmlns:adec="http://schemas.microsoft.com/office/drawing/2017/decorative" val="1"/>
              </a:ext>
            </a:extLst>
          </p:cNvPr>
          <p:cNvSpPr/>
          <p:nvPr userDrawn="1"/>
        </p:nvSpPr>
        <p:spPr bwMode="auto">
          <a:xfrm>
            <a:off x="594453"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000">
              <a:solidFill>
                <a:schemeClr val="tx1"/>
              </a:solidFill>
              <a:latin typeface="+mj-lt"/>
            </a:endParaRPr>
          </a:p>
        </p:txBody>
      </p:sp>
      <p:sp>
        <p:nvSpPr>
          <p:cNvPr id="6" name="Arc 5">
            <a:extLst>
              <a:ext uri="{FF2B5EF4-FFF2-40B4-BE49-F238E27FC236}">
                <a16:creationId xmlns:a16="http://schemas.microsoft.com/office/drawing/2014/main" id="{77C8D528-0FE3-4182-AA44-A2FEFB883615}"/>
              </a:ext>
              <a:ext uri="{C183D7F6-B498-43B3-948B-1728B52AA6E4}">
                <adec:decorative xmlns:adec="http://schemas.microsoft.com/office/drawing/2017/decorative" val="1"/>
              </a:ext>
            </a:extLst>
          </p:cNvPr>
          <p:cNvSpPr/>
          <p:nvPr userDrawn="1"/>
        </p:nvSpPr>
        <p:spPr bwMode="auto">
          <a:xfrm>
            <a:off x="3351480" y="2357499"/>
            <a:ext cx="2620012" cy="2620012"/>
          </a:xfrm>
          <a:prstGeom prst="arc">
            <a:avLst>
              <a:gd name="adj1" fmla="val 11001177"/>
              <a:gd name="adj2" fmla="val 21393068"/>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297122BF-364A-46A3-9256-76EC8418AC69}"/>
              </a:ext>
              <a:ext uri="{C183D7F6-B498-43B3-948B-1728B52AA6E4}">
                <adec:decorative xmlns:adec="http://schemas.microsoft.com/office/drawing/2017/decorative" val="1"/>
              </a:ext>
            </a:extLst>
          </p:cNvPr>
          <p:cNvSpPr/>
          <p:nvPr userDrawn="1"/>
        </p:nvSpPr>
        <p:spPr bwMode="auto">
          <a:xfrm>
            <a:off x="3493840"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
        <p:nvSpPr>
          <p:cNvPr id="8" name="Arc 7">
            <a:extLst>
              <a:ext uri="{FF2B5EF4-FFF2-40B4-BE49-F238E27FC236}">
                <a16:creationId xmlns:a16="http://schemas.microsoft.com/office/drawing/2014/main" id="{C9449B7F-0CC0-4A2C-9987-EBBF3AABF495}"/>
              </a:ext>
              <a:ext uri="{C183D7F6-B498-43B3-948B-1728B52AA6E4}">
                <adec:decorative xmlns:adec="http://schemas.microsoft.com/office/drawing/2017/decorative" val="1"/>
              </a:ext>
            </a:extLst>
          </p:cNvPr>
          <p:cNvSpPr/>
          <p:nvPr userDrawn="1"/>
        </p:nvSpPr>
        <p:spPr bwMode="auto">
          <a:xfrm>
            <a:off x="6246965" y="2357499"/>
            <a:ext cx="2620012" cy="2620012"/>
          </a:xfrm>
          <a:prstGeom prst="arc">
            <a:avLst>
              <a:gd name="adj1" fmla="val 10999415"/>
              <a:gd name="adj2" fmla="val 21399177"/>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1E60920E-D2FF-4BA7-8508-1CE11C9A6EFD}"/>
              </a:ext>
              <a:ext uri="{C183D7F6-B498-43B3-948B-1728B52AA6E4}">
                <adec:decorative xmlns:adec="http://schemas.microsoft.com/office/drawing/2017/decorative" val="1"/>
              </a:ext>
            </a:extLst>
          </p:cNvPr>
          <p:cNvSpPr/>
          <p:nvPr userDrawn="1"/>
        </p:nvSpPr>
        <p:spPr bwMode="auto">
          <a:xfrm>
            <a:off x="6393227"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
        <p:nvSpPr>
          <p:cNvPr id="10" name="Arc 9">
            <a:extLst>
              <a:ext uri="{FF2B5EF4-FFF2-40B4-BE49-F238E27FC236}">
                <a16:creationId xmlns:a16="http://schemas.microsoft.com/office/drawing/2014/main" id="{4EA5E634-7A4C-42E5-A9EF-BC834A0DD4BE}"/>
              </a:ext>
              <a:ext uri="{C183D7F6-B498-43B3-948B-1728B52AA6E4}">
                <adec:decorative xmlns:adec="http://schemas.microsoft.com/office/drawing/2017/decorative" val="1"/>
              </a:ext>
            </a:extLst>
          </p:cNvPr>
          <p:cNvSpPr/>
          <p:nvPr userDrawn="1"/>
        </p:nvSpPr>
        <p:spPr bwMode="auto">
          <a:xfrm>
            <a:off x="9142452" y="2357499"/>
            <a:ext cx="2620012" cy="2620012"/>
          </a:xfrm>
          <a:prstGeom prst="arc">
            <a:avLst>
              <a:gd name="adj1" fmla="val 11007909"/>
              <a:gd name="adj2" fmla="val 21392185"/>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411BCB16-E601-4E3E-8E95-9FC45C1F9AB4}"/>
              </a:ext>
              <a:ext uri="{C183D7F6-B498-43B3-948B-1728B52AA6E4}">
                <adec:decorative xmlns:adec="http://schemas.microsoft.com/office/drawing/2017/decorative" val="1"/>
              </a:ext>
            </a:extLst>
          </p:cNvPr>
          <p:cNvSpPr/>
          <p:nvPr userDrawn="1"/>
        </p:nvSpPr>
        <p:spPr bwMode="auto">
          <a:xfrm>
            <a:off x="9292614" y="2507664"/>
            <a:ext cx="2319687" cy="2319680"/>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2000">
              <a:solidFill>
                <a:schemeClr val="tx1"/>
              </a:solidFill>
              <a:latin typeface="+mj-lt"/>
            </a:endParaRPr>
          </a:p>
        </p:txBody>
      </p:sp>
    </p:spTree>
    <p:extLst>
      <p:ext uri="{BB962C8B-B14F-4D97-AF65-F5344CB8AC3E}">
        <p14:creationId xmlns:p14="http://schemas.microsoft.com/office/powerpoint/2010/main" val="974897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BFBC-9AE0-493D-B462-54A492DD4DCE}"/>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7A94B293-DE06-48B8-BF99-2989B2883BD6}"/>
              </a:ext>
            </a:extLst>
          </p:cNvPr>
          <p:cNvSpPr/>
          <p:nvPr userDrawn="1"/>
        </p:nvSpPr>
        <p:spPr bwMode="auto">
          <a:xfrm>
            <a:off x="588264"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sp>
        <p:nvSpPr>
          <p:cNvPr id="15" name="Rectangle 14">
            <a:extLst>
              <a:ext uri="{FF2B5EF4-FFF2-40B4-BE49-F238E27FC236}">
                <a16:creationId xmlns:a16="http://schemas.microsoft.com/office/drawing/2014/main" id="{46293142-EA7F-4033-9354-3F0B2A559727}"/>
              </a:ext>
            </a:extLst>
          </p:cNvPr>
          <p:cNvSpPr/>
          <p:nvPr userDrawn="1"/>
        </p:nvSpPr>
        <p:spPr bwMode="auto">
          <a:xfrm>
            <a:off x="4310459"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sp>
        <p:nvSpPr>
          <p:cNvPr id="20" name="Rectangle 19">
            <a:extLst>
              <a:ext uri="{FF2B5EF4-FFF2-40B4-BE49-F238E27FC236}">
                <a16:creationId xmlns:a16="http://schemas.microsoft.com/office/drawing/2014/main" id="{4862C5E5-DC5F-4879-8F65-425C054B79C9}"/>
              </a:ext>
            </a:extLst>
          </p:cNvPr>
          <p:cNvSpPr/>
          <p:nvPr userDrawn="1"/>
        </p:nvSpPr>
        <p:spPr bwMode="auto">
          <a:xfrm>
            <a:off x="8032655" y="1905388"/>
            <a:ext cx="3576733" cy="356831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075710" rIns="179285" bIns="143428" numCol="1" spcCol="0" rtlCol="0" fromWordArt="0" anchor="t" anchorCtr="0" forceAA="0" compatLnSpc="1">
            <a:prstTxWarp prst="textNoShape">
              <a:avLst/>
            </a:prstTxWarp>
            <a:noAutofit/>
          </a:bodyPr>
          <a:lstStyle/>
          <a:p>
            <a:endParaRPr lang="en-US" sz="2200">
              <a:solidFill>
                <a:schemeClr val="tx1"/>
              </a:solidFill>
            </a:endParaRPr>
          </a:p>
        </p:txBody>
      </p:sp>
      <p:grpSp>
        <p:nvGrpSpPr>
          <p:cNvPr id="11" name="Group 10">
            <a:extLst>
              <a:ext uri="{FF2B5EF4-FFF2-40B4-BE49-F238E27FC236}">
                <a16:creationId xmlns:a16="http://schemas.microsoft.com/office/drawing/2014/main" id="{971AE2C5-3D9A-4185-B174-E33B3E173A1A}"/>
              </a:ext>
              <a:ext uri="{C183D7F6-B498-43B3-948B-1728B52AA6E4}">
                <adec:decorative xmlns:adec="http://schemas.microsoft.com/office/drawing/2017/decorative" val="1"/>
              </a:ext>
            </a:extLst>
          </p:cNvPr>
          <p:cNvGrpSpPr/>
          <p:nvPr userDrawn="1"/>
        </p:nvGrpSpPr>
        <p:grpSpPr>
          <a:xfrm>
            <a:off x="759695" y="2058384"/>
            <a:ext cx="777240" cy="777240"/>
            <a:chOff x="3615992" y="453692"/>
            <a:chExt cx="731520" cy="731520"/>
          </a:xfrm>
          <a:solidFill>
            <a:schemeClr val="bg1"/>
          </a:solidFill>
        </p:grpSpPr>
        <p:sp>
          <p:nvSpPr>
            <p:cNvPr id="12" name="Oval 11">
              <a:extLst>
                <a:ext uri="{FF2B5EF4-FFF2-40B4-BE49-F238E27FC236}">
                  <a16:creationId xmlns:a16="http://schemas.microsoft.com/office/drawing/2014/main" id="{3648D0FD-68EA-4BE1-8AD0-0FD7FDD9AAAD}"/>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A9E0669-154C-4181-BA3C-91210D993948}"/>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CA146D-5BCF-4AEB-9B4E-3A976B1C0012}"/>
              </a:ext>
              <a:ext uri="{C183D7F6-B498-43B3-948B-1728B52AA6E4}">
                <adec:decorative xmlns:adec="http://schemas.microsoft.com/office/drawing/2017/decorative" val="1"/>
              </a:ext>
            </a:extLst>
          </p:cNvPr>
          <p:cNvGrpSpPr/>
          <p:nvPr userDrawn="1"/>
        </p:nvGrpSpPr>
        <p:grpSpPr>
          <a:xfrm>
            <a:off x="4481890" y="2058384"/>
            <a:ext cx="777240" cy="777240"/>
            <a:chOff x="3615992" y="453692"/>
            <a:chExt cx="731520" cy="731520"/>
          </a:xfrm>
          <a:solidFill>
            <a:schemeClr val="bg1"/>
          </a:solidFill>
        </p:grpSpPr>
        <p:sp>
          <p:nvSpPr>
            <p:cNvPr id="17" name="Oval 16">
              <a:extLst>
                <a:ext uri="{FF2B5EF4-FFF2-40B4-BE49-F238E27FC236}">
                  <a16:creationId xmlns:a16="http://schemas.microsoft.com/office/drawing/2014/main" id="{E6BB8356-54C1-4643-8AA2-64596131ADC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3C4BEC56-DA55-468C-A329-620C32B3B110}"/>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5ADC63A-5E71-401C-A585-C7F157D24030}"/>
              </a:ext>
              <a:ext uri="{C183D7F6-B498-43B3-948B-1728B52AA6E4}">
                <adec:decorative xmlns:adec="http://schemas.microsoft.com/office/drawing/2017/decorative" val="1"/>
              </a:ext>
            </a:extLst>
          </p:cNvPr>
          <p:cNvGrpSpPr/>
          <p:nvPr userDrawn="1"/>
        </p:nvGrpSpPr>
        <p:grpSpPr>
          <a:xfrm>
            <a:off x="8204086" y="2058384"/>
            <a:ext cx="777240" cy="777240"/>
            <a:chOff x="3615992" y="453692"/>
            <a:chExt cx="731520" cy="731520"/>
          </a:xfrm>
          <a:solidFill>
            <a:schemeClr val="bg1"/>
          </a:solidFill>
        </p:grpSpPr>
        <p:sp>
          <p:nvSpPr>
            <p:cNvPr id="22" name="Oval 21">
              <a:extLst>
                <a:ext uri="{FF2B5EF4-FFF2-40B4-BE49-F238E27FC236}">
                  <a16:creationId xmlns:a16="http://schemas.microsoft.com/office/drawing/2014/main" id="{2F84D6A2-0249-4358-87D8-46D2A89FFF65}"/>
                </a:ext>
              </a:extLst>
            </p:cNvPr>
            <p:cNvSpPr/>
            <p:nvPr/>
          </p:nvSpPr>
          <p:spPr bwMode="auto">
            <a:xfrm rot="10800000" flipV="1">
              <a:off x="3615992" y="453692"/>
              <a:ext cx="731520" cy="7315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4199FDD-0FD8-4720-85CA-ECFFA7124C1B}"/>
                </a:ext>
              </a:extLst>
            </p:cNvPr>
            <p:cNvSpPr/>
            <p:nvPr/>
          </p:nvSpPr>
          <p:spPr bwMode="auto">
            <a:xfrm rot="10800000" flipV="1">
              <a:off x="3684968" y="522669"/>
              <a:ext cx="593568" cy="593568"/>
            </a:xfrm>
            <a:prstGeom prst="ellipse">
              <a:avLst/>
            </a:prstGeom>
            <a:grpFill/>
            <a:ln w="28575">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04438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199" y="3227431"/>
            <a:ext cx="2453685" cy="403137"/>
          </a:xfrm>
        </p:spPr>
        <p:txBody>
          <a:bodyPr wrap="square" lIns="0" tIns="0" rIns="0" bIns="0" anchor="ctr">
            <a:spAutoFit/>
          </a:bodyPr>
          <a:lstStyle>
            <a:lvl1pPr>
              <a:lnSpc>
                <a:spcPts val="3137"/>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21181308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2716" y="3227431"/>
            <a:ext cx="2690830"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22979225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95928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8449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23427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19999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56154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2492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32771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8455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8873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45230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8952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7359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24339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33961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96275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3187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19542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196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6778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725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64975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5101"/>
            <a:ext cx="8892608" cy="3877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8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3163007"/>
      </p:ext>
    </p:extLst>
  </p:cSld>
  <p:clrMapOvr>
    <a:masterClrMapping/>
  </p:clrMapOvr>
  <p:transition>
    <p:fade/>
  </p:transition>
  <p:extLst>
    <p:ext uri="{DCECCB84-F9BA-43D5-87BE-67443E8EF086}">
      <p15:sldGuideLst xmlns:p15="http://schemas.microsoft.com/office/powerpoint/2012/main">
        <p15:guide id="1" orient="horz" pos="1872">
          <p15:clr>
            <a:srgbClr val="FBAE40"/>
          </p15:clr>
        </p15:guide>
        <p15:guide id="2" orient="horz" pos="2448">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8355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7213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39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274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image" Target="../media/image1.emf"/><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theme" Target="../theme/theme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slideLayout" Target="../slideLayouts/slideLayout154.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3" Type="http://schemas.openxmlformats.org/officeDocument/2006/relationships/slideLayout" Target="../slideLayouts/slideLayout157.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slideLayout" Target="../slideLayouts/slideLayout156.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8" Type="http://schemas.openxmlformats.org/officeDocument/2006/relationships/slideLayout" Target="../slideLayouts/slideLayout112.xml"/><Relationship Id="rId51" Type="http://schemas.openxmlformats.org/officeDocument/2006/relationships/slideLayout" Target="../slideLayouts/slideLayout155.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54" Type="http://schemas.openxmlformats.org/officeDocument/2006/relationships/theme" Target="../theme/theme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9" Type="http://schemas.openxmlformats.org/officeDocument/2006/relationships/slideLayout" Target="../slideLayouts/slideLayout196.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42" Type="http://schemas.openxmlformats.org/officeDocument/2006/relationships/slideLayout" Target="../slideLayouts/slideLayout199.xml"/><Relationship Id="rId47" Type="http://schemas.openxmlformats.org/officeDocument/2006/relationships/slideLayout" Target="../slideLayouts/slideLayout204.xml"/><Relationship Id="rId50" Type="http://schemas.openxmlformats.org/officeDocument/2006/relationships/slideLayout" Target="../slideLayouts/slideLayout207.xml"/><Relationship Id="rId55" Type="http://schemas.openxmlformats.org/officeDocument/2006/relationships/slideLayout" Target="../slideLayouts/slideLayout212.xml"/><Relationship Id="rId7" Type="http://schemas.openxmlformats.org/officeDocument/2006/relationships/slideLayout" Target="../slideLayouts/slideLayout16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9" Type="http://schemas.openxmlformats.org/officeDocument/2006/relationships/slideLayout" Target="../slideLayouts/slideLayout186.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40" Type="http://schemas.openxmlformats.org/officeDocument/2006/relationships/slideLayout" Target="../slideLayouts/slideLayout197.xml"/><Relationship Id="rId45" Type="http://schemas.openxmlformats.org/officeDocument/2006/relationships/slideLayout" Target="../slideLayouts/slideLayout202.xml"/><Relationship Id="rId53" Type="http://schemas.openxmlformats.org/officeDocument/2006/relationships/slideLayout" Target="../slideLayouts/slideLayout210.xml"/><Relationship Id="rId5" Type="http://schemas.openxmlformats.org/officeDocument/2006/relationships/slideLayout" Target="../slideLayouts/slideLayout162.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43" Type="http://schemas.openxmlformats.org/officeDocument/2006/relationships/slideLayout" Target="../slideLayouts/slideLayout200.xml"/><Relationship Id="rId48" Type="http://schemas.openxmlformats.org/officeDocument/2006/relationships/slideLayout" Target="../slideLayouts/slideLayout205.xml"/><Relationship Id="rId56" Type="http://schemas.openxmlformats.org/officeDocument/2006/relationships/theme" Target="../theme/theme4.xml"/><Relationship Id="rId8" Type="http://schemas.openxmlformats.org/officeDocument/2006/relationships/slideLayout" Target="../slideLayouts/slideLayout165.xml"/><Relationship Id="rId51" Type="http://schemas.openxmlformats.org/officeDocument/2006/relationships/slideLayout" Target="../slideLayouts/slideLayout208.xml"/><Relationship Id="rId3" Type="http://schemas.openxmlformats.org/officeDocument/2006/relationships/slideLayout" Target="../slideLayouts/slideLayout160.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slideLayout" Target="../slideLayouts/slideLayout195.xml"/><Relationship Id="rId46" Type="http://schemas.openxmlformats.org/officeDocument/2006/relationships/slideLayout" Target="../slideLayouts/slideLayout203.xml"/><Relationship Id="rId20" Type="http://schemas.openxmlformats.org/officeDocument/2006/relationships/slideLayout" Target="../slideLayouts/slideLayout177.xml"/><Relationship Id="rId41" Type="http://schemas.openxmlformats.org/officeDocument/2006/relationships/slideLayout" Target="../slideLayouts/slideLayout198.xml"/><Relationship Id="rId54" Type="http://schemas.openxmlformats.org/officeDocument/2006/relationships/slideLayout" Target="../slideLayouts/slideLayout211.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49" Type="http://schemas.openxmlformats.org/officeDocument/2006/relationships/slideLayout" Target="../slideLayouts/slideLayout206.xml"/><Relationship Id="rId57" Type="http://schemas.openxmlformats.org/officeDocument/2006/relationships/image" Target="../media/image1.emf"/><Relationship Id="rId10" Type="http://schemas.openxmlformats.org/officeDocument/2006/relationships/slideLayout" Target="../slideLayouts/slideLayout167.xml"/><Relationship Id="rId31" Type="http://schemas.openxmlformats.org/officeDocument/2006/relationships/slideLayout" Target="../slideLayouts/slideLayout188.xml"/><Relationship Id="rId44" Type="http://schemas.openxmlformats.org/officeDocument/2006/relationships/slideLayout" Target="../slideLayouts/slideLayout201.xml"/><Relationship Id="rId52" Type="http://schemas.openxmlformats.org/officeDocument/2006/relationships/slideLayout" Target="../slideLayouts/slideLayout20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9" Type="http://schemas.openxmlformats.org/officeDocument/2006/relationships/slideLayout" Target="../slideLayouts/slideLayout251.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42" Type="http://schemas.openxmlformats.org/officeDocument/2006/relationships/slideLayout" Target="../slideLayouts/slideLayout254.xml"/><Relationship Id="rId47" Type="http://schemas.openxmlformats.org/officeDocument/2006/relationships/slideLayout" Target="../slideLayouts/slideLayout259.xml"/><Relationship Id="rId50" Type="http://schemas.openxmlformats.org/officeDocument/2006/relationships/slideLayout" Target="../slideLayouts/slideLayout262.xml"/><Relationship Id="rId55" Type="http://schemas.openxmlformats.org/officeDocument/2006/relationships/theme" Target="../theme/theme5.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9" Type="http://schemas.openxmlformats.org/officeDocument/2006/relationships/slideLayout" Target="../slideLayouts/slideLayout241.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40" Type="http://schemas.openxmlformats.org/officeDocument/2006/relationships/slideLayout" Target="../slideLayouts/slideLayout252.xml"/><Relationship Id="rId45" Type="http://schemas.openxmlformats.org/officeDocument/2006/relationships/slideLayout" Target="../slideLayouts/slideLayout257.xml"/><Relationship Id="rId53" Type="http://schemas.openxmlformats.org/officeDocument/2006/relationships/slideLayout" Target="../slideLayouts/slideLayout265.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4" Type="http://schemas.openxmlformats.org/officeDocument/2006/relationships/slideLayout" Target="../slideLayouts/slideLayout256.xml"/><Relationship Id="rId52" Type="http://schemas.openxmlformats.org/officeDocument/2006/relationships/slideLayout" Target="../slideLayouts/slideLayout264.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43" Type="http://schemas.openxmlformats.org/officeDocument/2006/relationships/slideLayout" Target="../slideLayouts/slideLayout255.xml"/><Relationship Id="rId48" Type="http://schemas.openxmlformats.org/officeDocument/2006/relationships/slideLayout" Target="../slideLayouts/slideLayout260.xml"/><Relationship Id="rId8" Type="http://schemas.openxmlformats.org/officeDocument/2006/relationships/slideLayout" Target="../slideLayouts/slideLayout220.xml"/><Relationship Id="rId51" Type="http://schemas.openxmlformats.org/officeDocument/2006/relationships/slideLayout" Target="../slideLayouts/slideLayout263.xml"/><Relationship Id="rId3" Type="http://schemas.openxmlformats.org/officeDocument/2006/relationships/slideLayout" Target="../slideLayouts/slideLayout215.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 Id="rId46" Type="http://schemas.openxmlformats.org/officeDocument/2006/relationships/slideLayout" Target="../slideLayouts/slideLayout258.xml"/><Relationship Id="rId20" Type="http://schemas.openxmlformats.org/officeDocument/2006/relationships/slideLayout" Target="../slideLayouts/slideLayout232.xml"/><Relationship Id="rId41" Type="http://schemas.openxmlformats.org/officeDocument/2006/relationships/slideLayout" Target="../slideLayouts/slideLayout253.xml"/><Relationship Id="rId54" Type="http://schemas.openxmlformats.org/officeDocument/2006/relationships/slideLayout" Target="../slideLayouts/slideLayout266.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49" Type="http://schemas.openxmlformats.org/officeDocument/2006/relationships/slideLayout" Target="../slideLayouts/slideLayout2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55" r:id="rId2"/>
    <p:sldLayoutId id="2147484957" r:id="rId3"/>
    <p:sldLayoutId id="2147484609" r:id="rId4"/>
    <p:sldLayoutId id="2147484956" r:id="rId5"/>
    <p:sldLayoutId id="2147484958" r:id="rId6"/>
    <p:sldLayoutId id="2147484944" r:id="rId7"/>
    <p:sldLayoutId id="2147484961" r:id="rId8"/>
    <p:sldLayoutId id="2147484943" r:id="rId9"/>
    <p:sldLayoutId id="2147484962" r:id="rId10"/>
    <p:sldLayoutId id="2147484577" r:id="rId11"/>
    <p:sldLayoutId id="2147484610" r:id="rId12"/>
    <p:sldLayoutId id="2147484710" r:id="rId13"/>
    <p:sldLayoutId id="2147484240" r:id="rId14"/>
    <p:sldLayoutId id="2147484910" r:id="rId15"/>
    <p:sldLayoutId id="2147484911" r:id="rId16"/>
    <p:sldLayoutId id="2147484639" r:id="rId17"/>
    <p:sldLayoutId id="2147484965" r:id="rId18"/>
    <p:sldLayoutId id="2147484966" r:id="rId19"/>
    <p:sldLayoutId id="2147484964" r:id="rId20"/>
    <p:sldLayoutId id="2147484967" r:id="rId21"/>
    <p:sldLayoutId id="2147484603" r:id="rId22"/>
    <p:sldLayoutId id="2147484935" r:id="rId23"/>
    <p:sldLayoutId id="2147484936" r:id="rId24"/>
    <p:sldLayoutId id="2147484937" r:id="rId25"/>
    <p:sldLayoutId id="2147484833" r:id="rId26"/>
    <p:sldLayoutId id="2147484834" r:id="rId27"/>
    <p:sldLayoutId id="2147484835" r:id="rId28"/>
    <p:sldLayoutId id="2147484922" r:id="rId29"/>
    <p:sldLayoutId id="2147484923" r:id="rId30"/>
    <p:sldLayoutId id="2147484924" r:id="rId31"/>
    <p:sldLayoutId id="2147484839" r:id="rId32"/>
    <p:sldLayoutId id="2147484840" r:id="rId33"/>
    <p:sldLayoutId id="2147484841" r:id="rId34"/>
    <p:sldLayoutId id="2147484842" r:id="rId35"/>
    <p:sldLayoutId id="2147484843" r:id="rId36"/>
    <p:sldLayoutId id="2147484931" r:id="rId37"/>
    <p:sldLayoutId id="2147484787" r:id="rId38"/>
    <p:sldLayoutId id="2147484249" r:id="rId39"/>
    <p:sldLayoutId id="2147484640" r:id="rId40"/>
    <p:sldLayoutId id="2147484584" r:id="rId41"/>
    <p:sldLayoutId id="2147484583" r:id="rId42"/>
    <p:sldLayoutId id="2147484671" r:id="rId43"/>
    <p:sldLayoutId id="2147484673" r:id="rId44"/>
    <p:sldLayoutId id="2147484585" r:id="rId45"/>
    <p:sldLayoutId id="2147484299" r:id="rId46"/>
    <p:sldLayoutId id="2147484263" r:id="rId47"/>
    <p:sldLayoutId id="2147484968" r:id="rId48"/>
    <p:sldLayoutId id="2147484969" r:id="rId49"/>
    <p:sldLayoutId id="2147484970" r:id="rId50"/>
    <p:sldLayoutId id="2147484971" r:id="rId51"/>
    <p:sldLayoutId id="2147484972" r:id="rId52"/>
    <p:sldLayoutId id="2147485025" r:id="rId53"/>
    <p:sldLayoutId id="2147485026"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14237452"/>
      </p:ext>
    </p:extLst>
  </p:cSld>
  <p:clrMap bg1="lt1" tx1="dk1" bg2="lt2" tx2="dk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 id="2147484984" r:id="rId11"/>
    <p:sldLayoutId id="2147484985" r:id="rId12"/>
    <p:sldLayoutId id="2147484986" r:id="rId13"/>
    <p:sldLayoutId id="2147484987" r:id="rId14"/>
    <p:sldLayoutId id="2147484988" r:id="rId15"/>
    <p:sldLayoutId id="2147484989" r:id="rId16"/>
    <p:sldLayoutId id="2147484990" r:id="rId17"/>
    <p:sldLayoutId id="2147484991" r:id="rId18"/>
    <p:sldLayoutId id="2147484992" r:id="rId19"/>
    <p:sldLayoutId id="2147484993" r:id="rId20"/>
    <p:sldLayoutId id="2147484994" r:id="rId21"/>
    <p:sldLayoutId id="2147484995" r:id="rId22"/>
    <p:sldLayoutId id="2147484996" r:id="rId23"/>
    <p:sldLayoutId id="2147484997" r:id="rId24"/>
    <p:sldLayoutId id="2147484998" r:id="rId25"/>
    <p:sldLayoutId id="2147484999" r:id="rId26"/>
    <p:sldLayoutId id="2147485000" r:id="rId27"/>
    <p:sldLayoutId id="2147485001" r:id="rId28"/>
    <p:sldLayoutId id="2147485002" r:id="rId29"/>
    <p:sldLayoutId id="2147485003" r:id="rId30"/>
    <p:sldLayoutId id="2147485004" r:id="rId31"/>
    <p:sldLayoutId id="2147485005" r:id="rId32"/>
    <p:sldLayoutId id="2147485006" r:id="rId33"/>
    <p:sldLayoutId id="2147485007" r:id="rId34"/>
    <p:sldLayoutId id="2147485008" r:id="rId35"/>
    <p:sldLayoutId id="2147485009" r:id="rId36"/>
    <p:sldLayoutId id="2147485010" r:id="rId37"/>
    <p:sldLayoutId id="2147485011" r:id="rId38"/>
    <p:sldLayoutId id="2147485012" r:id="rId39"/>
    <p:sldLayoutId id="2147485013" r:id="rId40"/>
    <p:sldLayoutId id="2147485014" r:id="rId41"/>
    <p:sldLayoutId id="2147485015" r:id="rId42"/>
    <p:sldLayoutId id="2147485016" r:id="rId43"/>
    <p:sldLayoutId id="2147485017" r:id="rId44"/>
    <p:sldLayoutId id="2147485018" r:id="rId45"/>
    <p:sldLayoutId id="2147485019" r:id="rId46"/>
    <p:sldLayoutId id="2147485020" r:id="rId47"/>
    <p:sldLayoutId id="2147485021" r:id="rId48"/>
    <p:sldLayoutId id="2147485027" r:id="rId49"/>
    <p:sldLayoutId id="2147485033"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4170760418"/>
      </p:ext>
    </p:extLst>
  </p:cSld>
  <p:clrMap bg1="lt1" tx1="dk1" bg2="lt2" tx2="dk2" accent1="accent1" accent2="accent2" accent3="accent3" accent4="accent4" accent5="accent5" accent6="accent6" hlink="hlink" folHlink="folHlink"/>
  <p:sldLayoutIdLst>
    <p:sldLayoutId id="2147485035" r:id="rId1"/>
    <p:sldLayoutId id="2147485036" r:id="rId2"/>
    <p:sldLayoutId id="2147485037" r:id="rId3"/>
    <p:sldLayoutId id="2147485038" r:id="rId4"/>
    <p:sldLayoutId id="2147485039" r:id="rId5"/>
    <p:sldLayoutId id="2147485040" r:id="rId6"/>
    <p:sldLayoutId id="2147485041" r:id="rId7"/>
    <p:sldLayoutId id="2147485042" r:id="rId8"/>
    <p:sldLayoutId id="2147485043" r:id="rId9"/>
    <p:sldLayoutId id="2147485044" r:id="rId10"/>
    <p:sldLayoutId id="2147485045" r:id="rId11"/>
    <p:sldLayoutId id="2147485046" r:id="rId12"/>
    <p:sldLayoutId id="2147485047" r:id="rId13"/>
    <p:sldLayoutId id="2147485048" r:id="rId14"/>
    <p:sldLayoutId id="2147485049" r:id="rId15"/>
    <p:sldLayoutId id="2147485050" r:id="rId16"/>
    <p:sldLayoutId id="2147485051" r:id="rId17"/>
    <p:sldLayoutId id="2147485052" r:id="rId18"/>
    <p:sldLayoutId id="2147485053" r:id="rId19"/>
    <p:sldLayoutId id="2147485054" r:id="rId20"/>
    <p:sldLayoutId id="2147485055" r:id="rId21"/>
    <p:sldLayoutId id="2147485056" r:id="rId22"/>
    <p:sldLayoutId id="2147485057" r:id="rId23"/>
    <p:sldLayoutId id="2147485058" r:id="rId24"/>
    <p:sldLayoutId id="2147485059" r:id="rId25"/>
    <p:sldLayoutId id="2147485060" r:id="rId26"/>
    <p:sldLayoutId id="2147485061" r:id="rId27"/>
    <p:sldLayoutId id="2147485062" r:id="rId28"/>
    <p:sldLayoutId id="2147485063" r:id="rId29"/>
    <p:sldLayoutId id="2147485064" r:id="rId30"/>
    <p:sldLayoutId id="2147485065" r:id="rId31"/>
    <p:sldLayoutId id="2147485066" r:id="rId32"/>
    <p:sldLayoutId id="2147485067" r:id="rId33"/>
    <p:sldLayoutId id="2147485068" r:id="rId34"/>
    <p:sldLayoutId id="2147485069" r:id="rId35"/>
    <p:sldLayoutId id="2147485070" r:id="rId36"/>
    <p:sldLayoutId id="2147485071" r:id="rId37"/>
    <p:sldLayoutId id="2147485072" r:id="rId38"/>
    <p:sldLayoutId id="2147485073" r:id="rId39"/>
    <p:sldLayoutId id="2147485074" r:id="rId40"/>
    <p:sldLayoutId id="2147485075" r:id="rId41"/>
    <p:sldLayoutId id="2147485076" r:id="rId42"/>
    <p:sldLayoutId id="2147485077" r:id="rId43"/>
    <p:sldLayoutId id="2147485078" r:id="rId44"/>
    <p:sldLayoutId id="2147485079" r:id="rId45"/>
    <p:sldLayoutId id="2147485080" r:id="rId46"/>
    <p:sldLayoutId id="2147485081" r:id="rId47"/>
    <p:sldLayoutId id="2147485082" r:id="rId48"/>
    <p:sldLayoutId id="2147485083" r:id="rId49"/>
    <p:sldLayoutId id="2147485084" r:id="rId50"/>
    <p:sldLayoutId id="2147485085" r:id="rId51"/>
    <p:sldLayoutId id="2147485086" r:id="rId52"/>
    <p:sldLayoutId id="2147485143" r:id="rId53"/>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308144"/>
      </p:ext>
    </p:extLst>
  </p:cSld>
  <p:clrMap bg1="lt1" tx1="dk1" bg2="lt2" tx2="dk2" accent1="accent1" accent2="accent2" accent3="accent3" accent4="accent4" accent5="accent5" accent6="accent6" hlink="hlink" folHlink="folHlink"/>
  <p:sldLayoutIdLst>
    <p:sldLayoutId id="2147485088" r:id="rId1"/>
    <p:sldLayoutId id="2147485089" r:id="rId2"/>
    <p:sldLayoutId id="2147485090" r:id="rId3"/>
    <p:sldLayoutId id="2147485091" r:id="rId4"/>
    <p:sldLayoutId id="2147485092" r:id="rId5"/>
    <p:sldLayoutId id="2147485093" r:id="rId6"/>
    <p:sldLayoutId id="2147485094" r:id="rId7"/>
    <p:sldLayoutId id="2147485095" r:id="rId8"/>
    <p:sldLayoutId id="2147485096" r:id="rId9"/>
    <p:sldLayoutId id="2147485097" r:id="rId10"/>
    <p:sldLayoutId id="2147485098" r:id="rId11"/>
    <p:sldLayoutId id="2147485099" r:id="rId12"/>
    <p:sldLayoutId id="2147485100" r:id="rId13"/>
    <p:sldLayoutId id="2147485101" r:id="rId14"/>
    <p:sldLayoutId id="2147485102" r:id="rId15"/>
    <p:sldLayoutId id="2147485103" r:id="rId16"/>
    <p:sldLayoutId id="2147485104" r:id="rId17"/>
    <p:sldLayoutId id="2147485105" r:id="rId18"/>
    <p:sldLayoutId id="2147485106" r:id="rId19"/>
    <p:sldLayoutId id="2147485107" r:id="rId20"/>
    <p:sldLayoutId id="2147485108" r:id="rId21"/>
    <p:sldLayoutId id="2147485109" r:id="rId22"/>
    <p:sldLayoutId id="2147485110" r:id="rId23"/>
    <p:sldLayoutId id="2147485111" r:id="rId24"/>
    <p:sldLayoutId id="2147485112" r:id="rId25"/>
    <p:sldLayoutId id="2147485113" r:id="rId26"/>
    <p:sldLayoutId id="2147485114" r:id="rId27"/>
    <p:sldLayoutId id="2147485115" r:id="rId28"/>
    <p:sldLayoutId id="2147485116" r:id="rId29"/>
    <p:sldLayoutId id="2147485117" r:id="rId30"/>
    <p:sldLayoutId id="2147485118" r:id="rId31"/>
    <p:sldLayoutId id="2147485119" r:id="rId32"/>
    <p:sldLayoutId id="2147485120" r:id="rId33"/>
    <p:sldLayoutId id="2147485121" r:id="rId34"/>
    <p:sldLayoutId id="2147485122" r:id="rId35"/>
    <p:sldLayoutId id="2147485123" r:id="rId36"/>
    <p:sldLayoutId id="2147485124" r:id="rId37"/>
    <p:sldLayoutId id="2147485125" r:id="rId38"/>
    <p:sldLayoutId id="2147485126" r:id="rId39"/>
    <p:sldLayoutId id="2147485127" r:id="rId40"/>
    <p:sldLayoutId id="2147485128" r:id="rId41"/>
    <p:sldLayoutId id="2147485129" r:id="rId42"/>
    <p:sldLayoutId id="2147485130" r:id="rId43"/>
    <p:sldLayoutId id="2147485131" r:id="rId44"/>
    <p:sldLayoutId id="2147485132" r:id="rId45"/>
    <p:sldLayoutId id="2147485133" r:id="rId46"/>
    <p:sldLayoutId id="2147485134" r:id="rId47"/>
    <p:sldLayoutId id="2147485135" r:id="rId48"/>
    <p:sldLayoutId id="2147485136" r:id="rId49"/>
    <p:sldLayoutId id="2147485137" r:id="rId50"/>
    <p:sldLayoutId id="2147485138" r:id="rId51"/>
    <p:sldLayoutId id="2147485139" r:id="rId52"/>
    <p:sldLayoutId id="2147485140" r:id="rId53"/>
    <p:sldLayoutId id="2147485141" r:id="rId54"/>
    <p:sldLayoutId id="2147485142"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3571995683"/>
      </p:ext>
    </p:extLst>
  </p:cSld>
  <p:clrMap bg1="lt1" tx1="dk1" bg2="lt2" tx2="dk2" accent1="accent1" accent2="accent2" accent3="accent3" accent4="accent4" accent5="accent5" accent6="accent6" hlink="hlink" folHlink="folHlink"/>
  <p:sldLayoutIdLst>
    <p:sldLayoutId id="2147485145" r:id="rId1"/>
    <p:sldLayoutId id="2147485146" r:id="rId2"/>
    <p:sldLayoutId id="2147485147" r:id="rId3"/>
    <p:sldLayoutId id="2147485148" r:id="rId4"/>
    <p:sldLayoutId id="2147485149" r:id="rId5"/>
    <p:sldLayoutId id="2147485150" r:id="rId6"/>
    <p:sldLayoutId id="2147485151" r:id="rId7"/>
    <p:sldLayoutId id="2147485152" r:id="rId8"/>
    <p:sldLayoutId id="2147485153" r:id="rId9"/>
    <p:sldLayoutId id="2147485154" r:id="rId10"/>
    <p:sldLayoutId id="2147485155" r:id="rId11"/>
    <p:sldLayoutId id="2147485156" r:id="rId12"/>
    <p:sldLayoutId id="2147485157" r:id="rId13"/>
    <p:sldLayoutId id="2147485158" r:id="rId14"/>
    <p:sldLayoutId id="2147485159" r:id="rId15"/>
    <p:sldLayoutId id="2147485160" r:id="rId16"/>
    <p:sldLayoutId id="2147485161" r:id="rId17"/>
    <p:sldLayoutId id="2147485162" r:id="rId18"/>
    <p:sldLayoutId id="2147485163" r:id="rId19"/>
    <p:sldLayoutId id="2147485164" r:id="rId20"/>
    <p:sldLayoutId id="2147485165" r:id="rId21"/>
    <p:sldLayoutId id="2147485166" r:id="rId22"/>
    <p:sldLayoutId id="2147485167" r:id="rId23"/>
    <p:sldLayoutId id="2147485168" r:id="rId24"/>
    <p:sldLayoutId id="2147485169" r:id="rId25"/>
    <p:sldLayoutId id="2147485170" r:id="rId26"/>
    <p:sldLayoutId id="2147485171" r:id="rId27"/>
    <p:sldLayoutId id="2147485172" r:id="rId28"/>
    <p:sldLayoutId id="2147485173" r:id="rId29"/>
    <p:sldLayoutId id="2147485174" r:id="rId30"/>
    <p:sldLayoutId id="2147485175" r:id="rId31"/>
    <p:sldLayoutId id="2147485176" r:id="rId32"/>
    <p:sldLayoutId id="2147485177" r:id="rId33"/>
    <p:sldLayoutId id="2147485178" r:id="rId34"/>
    <p:sldLayoutId id="2147485179" r:id="rId35"/>
    <p:sldLayoutId id="2147485180" r:id="rId36"/>
    <p:sldLayoutId id="2147485181" r:id="rId37"/>
    <p:sldLayoutId id="2147485182" r:id="rId38"/>
    <p:sldLayoutId id="2147485183" r:id="rId39"/>
    <p:sldLayoutId id="2147485184" r:id="rId40"/>
    <p:sldLayoutId id="2147485185" r:id="rId41"/>
    <p:sldLayoutId id="2147485186" r:id="rId42"/>
    <p:sldLayoutId id="2147485187" r:id="rId43"/>
    <p:sldLayoutId id="2147485188" r:id="rId44"/>
    <p:sldLayoutId id="2147485189" r:id="rId45"/>
    <p:sldLayoutId id="2147485190" r:id="rId46"/>
    <p:sldLayoutId id="2147485191" r:id="rId47"/>
    <p:sldLayoutId id="2147485192" r:id="rId48"/>
    <p:sldLayoutId id="2147485193" r:id="rId49"/>
    <p:sldLayoutId id="2147485194" r:id="rId50"/>
    <p:sldLayoutId id="2147485195" r:id="rId51"/>
    <p:sldLayoutId id="2147485196" r:id="rId52"/>
    <p:sldLayoutId id="2147485197" r:id="rId53"/>
    <p:sldLayoutId id="2147485198" r:id="rId54"/>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0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12.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1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12.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13.xml"/><Relationship Id="rId1" Type="http://schemas.openxmlformats.org/officeDocument/2006/relationships/slideLayout" Target="../slideLayouts/slideLayout11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12.xml"/><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12.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12.xml"/><Relationship Id="rId6" Type="http://schemas.openxmlformats.org/officeDocument/2006/relationships/image" Target="../media/image53.png"/><Relationship Id="rId5" Type="http://schemas.openxmlformats.org/officeDocument/2006/relationships/image" Target="../media/image73.sv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12.xml"/><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29.xml"/><Relationship Id="rId4" Type="http://schemas.openxmlformats.org/officeDocument/2006/relationships/image" Target="../media/image36.sv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112.xml"/><Relationship Id="rId4" Type="http://schemas.openxmlformats.org/officeDocument/2006/relationships/image" Target="../media/image8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11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12.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2.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12.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8681" y="3429000"/>
            <a:ext cx="5428936" cy="553998"/>
          </a:xfrm>
        </p:spPr>
        <p:txBody>
          <a:bodyPr wrap="square" lIns="0" tIns="0" rIns="0" bIns="0" anchor="b"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dirty="0">
                <a:solidFill>
                  <a:schemeClr val="tx1"/>
                </a:solidFill>
              </a:rPr>
              <a:t>Microsoft Power Platform</a:t>
            </a:r>
          </a:p>
        </p:txBody>
      </p:sp>
      <p:sp>
        <p:nvSpPr>
          <p:cNvPr id="4" name="TextBox 3">
            <a:extLst>
              <a:ext uri="{FF2B5EF4-FFF2-40B4-BE49-F238E27FC236}">
                <a16:creationId xmlns:a16="http://schemas.microsoft.com/office/drawing/2014/main" id="{8B972D90-0B4F-A38B-3437-60755DF05D9C}"/>
              </a:ext>
            </a:extLst>
          </p:cNvPr>
          <p:cNvSpPr txBox="1"/>
          <p:nvPr/>
        </p:nvSpPr>
        <p:spPr>
          <a:xfrm>
            <a:off x="428681" y="4145276"/>
            <a:ext cx="5440680" cy="618131"/>
          </a:xfrm>
          <a:prstGeom prst="rect">
            <a:avLst/>
          </a:prstGeom>
          <a:noFill/>
        </p:spPr>
        <p:txBody>
          <a:bodyPr wrap="square" lIns="0" tIns="0" rIns="0" bIns="0" rtlCol="0" anchor="ctr">
            <a:noAutofit/>
          </a:bodyPr>
          <a:lstStyle/>
          <a:p>
            <a:r>
              <a:rPr lang="en-US" sz="1800" dirty="0"/>
              <a:t>Kent Chan</a:t>
            </a:r>
          </a:p>
          <a:p>
            <a:r>
              <a:rPr lang="en-US" sz="1800" dirty="0"/>
              <a:t>Feva Works</a:t>
            </a:r>
            <a:r>
              <a:rPr lang="zh-TW" altLang="en-US" sz="1800" dirty="0"/>
              <a:t> </a:t>
            </a:r>
            <a:r>
              <a:rPr lang="en-US" altLang="zh-TW" sz="1800" dirty="0"/>
              <a:t>IT</a:t>
            </a:r>
            <a:r>
              <a:rPr lang="zh-TW" altLang="en-US" sz="1800" dirty="0"/>
              <a:t> </a:t>
            </a:r>
            <a:r>
              <a:rPr lang="en-US" altLang="zh-TW" sz="1800" dirty="0"/>
              <a:t>Education</a:t>
            </a:r>
            <a:r>
              <a:rPr lang="zh-TW" altLang="en-US" sz="1800" dirty="0"/>
              <a:t> </a:t>
            </a:r>
            <a:r>
              <a:rPr lang="en-US" altLang="zh-TW" sz="1800" dirty="0"/>
              <a:t>Centre</a:t>
            </a:r>
            <a:endParaRPr lang="en-US" sz="1800" dirty="0"/>
          </a:p>
        </p:txBody>
      </p:sp>
      <p:pic>
        <p:nvPicPr>
          <p:cNvPr id="5" name="Picture 4">
            <a:extLst>
              <a:ext uri="{FF2B5EF4-FFF2-40B4-BE49-F238E27FC236}">
                <a16:creationId xmlns:a16="http://schemas.microsoft.com/office/drawing/2014/main" id="{1F1827D7-C2F9-E10D-D46B-212C09DCE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792" y="5553642"/>
            <a:ext cx="1524000" cy="885825"/>
          </a:xfrm>
          <a:prstGeom prst="rect">
            <a:avLst/>
          </a:prstGeom>
        </p:spPr>
      </p:pic>
      <p:pic>
        <p:nvPicPr>
          <p:cNvPr id="6" name="圖片 3">
            <a:extLst>
              <a:ext uri="{FF2B5EF4-FFF2-40B4-BE49-F238E27FC236}">
                <a16:creationId xmlns:a16="http://schemas.microsoft.com/office/drawing/2014/main" id="{15A65395-63EA-C4C3-E56D-62E7F3CEF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6792" y="5610473"/>
            <a:ext cx="1356457" cy="772161"/>
          </a:xfrm>
          <a:prstGeom prst="rect">
            <a:avLst/>
          </a:prstGeom>
        </p:spPr>
      </p:pic>
      <p:pic>
        <p:nvPicPr>
          <p:cNvPr id="7" name="Picture 6">
            <a:extLst>
              <a:ext uri="{FF2B5EF4-FFF2-40B4-BE49-F238E27FC236}">
                <a16:creationId xmlns:a16="http://schemas.microsoft.com/office/drawing/2014/main" id="{8834BF39-DFCC-74F2-52FB-0178F225C4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3249" y="5415528"/>
            <a:ext cx="1524000" cy="1162050"/>
          </a:xfrm>
          <a:prstGeom prst="rect">
            <a:avLst/>
          </a:prstGeom>
        </p:spPr>
      </p:pic>
      <p:pic>
        <p:nvPicPr>
          <p:cNvPr id="8" name="Picture 7">
            <a:extLst>
              <a:ext uri="{FF2B5EF4-FFF2-40B4-BE49-F238E27FC236}">
                <a16:creationId xmlns:a16="http://schemas.microsoft.com/office/drawing/2014/main" id="{08FCAAE6-A288-03C2-63CC-18D5CBF56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7249" y="5339328"/>
            <a:ext cx="1524000" cy="1314450"/>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5FD38B-B61E-41E4-A518-E732C4751B45}"/>
              </a:ext>
              <a:ext uri="{C183D7F6-B498-43B3-948B-1728B52AA6E4}">
                <adec:decorative xmlns:adec="http://schemas.microsoft.com/office/drawing/2017/decorative" val="1"/>
              </a:ext>
            </a:extLst>
          </p:cNvPr>
          <p:cNvSpPr/>
          <p:nvPr/>
        </p:nvSpPr>
        <p:spPr bwMode="auto">
          <a:xfrm>
            <a:off x="393895" y="1758462"/>
            <a:ext cx="4600135" cy="3981156"/>
          </a:xfrm>
          <a:prstGeom prst="rect">
            <a:avLst/>
          </a:prstGeom>
          <a:solidFill>
            <a:srgbClr val="E6E6E6"/>
          </a:solidFill>
          <a:ln>
            <a:solidFill>
              <a:srgbClr val="E6E6E6"/>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BA880EE7-B604-48F0-8A1A-B7A6F427A503}"/>
              </a:ext>
              <a:ext uri="{C183D7F6-B498-43B3-948B-1728B52AA6E4}">
                <adec:decorative xmlns:adec="http://schemas.microsoft.com/office/drawing/2017/decorative" val="1"/>
              </a:ext>
            </a:extLst>
          </p:cNvPr>
          <p:cNvSpPr/>
          <p:nvPr/>
        </p:nvSpPr>
        <p:spPr bwMode="auto">
          <a:xfrm>
            <a:off x="5289453" y="1758462"/>
            <a:ext cx="6315370" cy="3981156"/>
          </a:xfrm>
          <a:prstGeom prst="rect">
            <a:avLst/>
          </a:prstGeom>
          <a:ln>
            <a:solidFill>
              <a:srgbClr val="0B556A"/>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193488BD-613B-41E7-BA7F-28145B5A1F9F}"/>
              </a:ext>
            </a:extLst>
          </p:cNvPr>
          <p:cNvSpPr txBox="1"/>
          <p:nvPr/>
        </p:nvSpPr>
        <p:spPr>
          <a:xfrm>
            <a:off x="502769" y="1829010"/>
            <a:ext cx="4406853" cy="330109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Targets internal facing users</a:t>
            </a:r>
          </a:p>
          <a:p>
            <a:pPr marL="285750" indent="-285750">
              <a:lnSpc>
                <a:spcPct val="150000"/>
              </a:lnSpc>
              <a:buFont typeface="Arial" panose="020B0604020202020204" pitchFamily="34" charset="0"/>
              <a:buChar char="•"/>
            </a:pPr>
            <a:r>
              <a:rPr lang="en-US" dirty="0"/>
              <a:t>Designed around the data</a:t>
            </a:r>
          </a:p>
          <a:p>
            <a:pPr marL="285750" indent="-285750">
              <a:lnSpc>
                <a:spcPct val="150000"/>
              </a:lnSpc>
              <a:buFont typeface="Arial" panose="020B0604020202020204" pitchFamily="34" charset="0"/>
              <a:buChar char="•"/>
            </a:pPr>
            <a:r>
              <a:rPr lang="en-US" dirty="0"/>
              <a:t>Powered by Microsoft Dataverse</a:t>
            </a:r>
          </a:p>
          <a:p>
            <a:pPr marL="285750" indent="-285750">
              <a:lnSpc>
                <a:spcPct val="150000"/>
              </a:lnSpc>
              <a:buFont typeface="Arial" panose="020B0604020202020204" pitchFamily="34" charset="0"/>
              <a:buChar char="•"/>
            </a:pPr>
            <a:r>
              <a:rPr lang="en-US" dirty="0"/>
              <a:t>Automation</a:t>
            </a:r>
          </a:p>
          <a:p>
            <a:pPr marL="285750" indent="-285750">
              <a:lnSpc>
                <a:spcPct val="150000"/>
              </a:lnSpc>
              <a:buFont typeface="Arial" panose="020B0604020202020204" pitchFamily="34" charset="0"/>
              <a:buChar char="•"/>
            </a:pPr>
            <a:r>
              <a:rPr lang="en-US" dirty="0"/>
              <a:t>Customizable and consistent user experience</a:t>
            </a:r>
          </a:p>
          <a:p>
            <a:pPr marL="285750" indent="-285750">
              <a:lnSpc>
                <a:spcPct val="150000"/>
              </a:lnSpc>
              <a:buFont typeface="Arial" panose="020B0604020202020204" pitchFamily="34" charset="0"/>
              <a:buChar char="•"/>
            </a:pPr>
            <a:r>
              <a:rPr lang="en-US" dirty="0"/>
              <a:t>Customizable with or without professional developers</a:t>
            </a:r>
          </a:p>
        </p:txBody>
      </p:sp>
      <p:pic>
        <p:nvPicPr>
          <p:cNvPr id="22" name="Picture 21">
            <a:extLst>
              <a:ext uri="{FF2B5EF4-FFF2-40B4-BE49-F238E27FC236}">
                <a16:creationId xmlns:a16="http://schemas.microsoft.com/office/drawing/2014/main" id="{AE9B8A48-9847-47C1-AEBF-F56BBEB7840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39433" y="1974332"/>
            <a:ext cx="5827264" cy="3596474"/>
          </a:xfrm>
          <a:prstGeom prst="rect">
            <a:avLst/>
          </a:prstGeom>
          <a:ln w="3175">
            <a:solidFill>
              <a:srgbClr val="0B556A"/>
            </a:solidFill>
          </a:ln>
        </p:spPr>
      </p:pic>
      <p:sp>
        <p:nvSpPr>
          <p:cNvPr id="4" name="Title 3">
            <a:extLst>
              <a:ext uri="{FF2B5EF4-FFF2-40B4-BE49-F238E27FC236}">
                <a16:creationId xmlns:a16="http://schemas.microsoft.com/office/drawing/2014/main" id="{B3FA06BC-DC36-460E-8D0E-F40A868FF0AD}"/>
              </a:ext>
            </a:extLst>
          </p:cNvPr>
          <p:cNvSpPr>
            <a:spLocks noGrp="1"/>
          </p:cNvSpPr>
          <p:nvPr>
            <p:ph type="title"/>
          </p:nvPr>
        </p:nvSpPr>
        <p:spPr/>
        <p:txBody>
          <a:bodyPr/>
          <a:lstStyle/>
          <a:p>
            <a:r>
              <a:rPr lang="en-US" altLang="zh-CN" spc="-50" dirty="0"/>
              <a:t>Model-driven apps</a:t>
            </a:r>
            <a:br>
              <a:rPr lang="zh-CN" altLang="en-US" dirty="0"/>
            </a:br>
            <a:endParaRPr lang="en-US" dirty="0"/>
          </a:p>
        </p:txBody>
      </p:sp>
    </p:spTree>
    <p:extLst>
      <p:ext uri="{BB962C8B-B14F-4D97-AF65-F5344CB8AC3E}">
        <p14:creationId xmlns:p14="http://schemas.microsoft.com/office/powerpoint/2010/main" val="2909520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880EE7-B604-48F0-8A1A-B7A6F427A503}"/>
              </a:ext>
              <a:ext uri="{C183D7F6-B498-43B3-948B-1728B52AA6E4}">
                <adec:decorative xmlns:adec="http://schemas.microsoft.com/office/drawing/2017/decorative" val="1"/>
              </a:ext>
            </a:extLst>
          </p:cNvPr>
          <p:cNvSpPr/>
          <p:nvPr/>
        </p:nvSpPr>
        <p:spPr bwMode="auto">
          <a:xfrm>
            <a:off x="5289453" y="1758462"/>
            <a:ext cx="6315370" cy="3981156"/>
          </a:xfrm>
          <a:prstGeom prst="rect">
            <a:avLst/>
          </a:prstGeom>
          <a:ln>
            <a:solidFill>
              <a:srgbClr val="0B556A"/>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193488BD-613B-41E7-BA7F-28145B5A1F9F}"/>
              </a:ext>
            </a:extLst>
          </p:cNvPr>
          <p:cNvSpPr txBox="1"/>
          <p:nvPr/>
        </p:nvSpPr>
        <p:spPr>
          <a:xfrm>
            <a:off x="502769" y="1758462"/>
            <a:ext cx="4406853" cy="3981156"/>
          </a:xfrm>
          <a:prstGeom prst="rect">
            <a:avLst/>
          </a:prstGeom>
          <a:solidFill>
            <a:schemeClr val="bg1">
              <a:lumMod val="95000"/>
            </a:schemeClr>
          </a:solidFill>
        </p:spPr>
        <p:txBody>
          <a:bodyPr wrap="square">
            <a:noAutofit/>
          </a:bodyPr>
          <a:lstStyle/>
          <a:p>
            <a:pPr marL="285750" indent="-285750">
              <a:lnSpc>
                <a:spcPct val="150000"/>
              </a:lnSpc>
              <a:buFont typeface="Arial" panose="020B0604020202020204" pitchFamily="34" charset="0"/>
              <a:buChar char="•"/>
            </a:pPr>
            <a:r>
              <a:rPr lang="en-US" dirty="0"/>
              <a:t>Targets external stakeholders</a:t>
            </a:r>
          </a:p>
          <a:p>
            <a:pPr marL="285750" indent="-285750">
              <a:lnSpc>
                <a:spcPct val="150000"/>
              </a:lnSpc>
              <a:buFont typeface="Arial" panose="020B0604020202020204" pitchFamily="34" charset="0"/>
              <a:buChar char="•"/>
            </a:pPr>
            <a:r>
              <a:rPr lang="en-US" dirty="0"/>
              <a:t>Public-facing website</a:t>
            </a:r>
          </a:p>
          <a:p>
            <a:pPr marL="285750" indent="-285750">
              <a:lnSpc>
                <a:spcPct val="150000"/>
              </a:lnSpc>
              <a:buFont typeface="Arial" panose="020B0604020202020204" pitchFamily="34" charset="0"/>
              <a:buChar char="•"/>
            </a:pPr>
            <a:r>
              <a:rPr lang="en-US" dirty="0"/>
              <a:t>Powered by </a:t>
            </a:r>
            <a:r>
              <a:rPr lang="en-US" dirty="0" err="1"/>
              <a:t>Dataverse</a:t>
            </a:r>
            <a:endParaRPr lang="en-US" dirty="0"/>
          </a:p>
          <a:p>
            <a:pPr marL="285750" indent="-285750">
              <a:lnSpc>
                <a:spcPct val="150000"/>
              </a:lnSpc>
              <a:buFont typeface="Arial" panose="020B0604020202020204" pitchFamily="34" charset="0"/>
              <a:buChar char="•"/>
            </a:pPr>
            <a:r>
              <a:rPr lang="en-US" dirty="0"/>
              <a:t>Customizable with or without professional developers</a:t>
            </a:r>
          </a:p>
        </p:txBody>
      </p:sp>
      <p:grpSp>
        <p:nvGrpSpPr>
          <p:cNvPr id="7" name="Group 6">
            <a:extLst>
              <a:ext uri="{FF2B5EF4-FFF2-40B4-BE49-F238E27FC236}">
                <a16:creationId xmlns:a16="http://schemas.microsoft.com/office/drawing/2014/main" id="{6D9DBC17-5256-475B-8AB9-A5CBCEFDB55C}"/>
              </a:ext>
              <a:ext uri="{C183D7F6-B498-43B3-948B-1728B52AA6E4}">
                <adec:decorative xmlns:adec="http://schemas.microsoft.com/office/drawing/2017/decorative" val="1"/>
              </a:ext>
            </a:extLst>
          </p:cNvPr>
          <p:cNvGrpSpPr/>
          <p:nvPr/>
        </p:nvGrpSpPr>
        <p:grpSpPr>
          <a:xfrm>
            <a:off x="6194977" y="1938228"/>
            <a:ext cx="4285454" cy="3613132"/>
            <a:chOff x="6279383" y="1600200"/>
            <a:chExt cx="5233757" cy="5091833"/>
          </a:xfrm>
        </p:grpSpPr>
        <p:pic>
          <p:nvPicPr>
            <p:cNvPr id="8" name="Picture 7" descr="A screenshot of a computer&#10;&#10;Description automatically generated">
              <a:extLst>
                <a:ext uri="{FF2B5EF4-FFF2-40B4-BE49-F238E27FC236}">
                  <a16:creationId xmlns:a16="http://schemas.microsoft.com/office/drawing/2014/main" id="{8F35332B-A534-427C-9D1D-94E8FA9789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383" y="1600200"/>
              <a:ext cx="5233757" cy="310988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descr="A screenshot of a computer&#10;&#10;Description automatically generated">
              <a:extLst>
                <a:ext uri="{FF2B5EF4-FFF2-40B4-BE49-F238E27FC236}">
                  <a16:creationId xmlns:a16="http://schemas.microsoft.com/office/drawing/2014/main" id="{C193052E-270E-41B3-AD12-2ADC65BCD2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0702" y="3264344"/>
              <a:ext cx="4574020" cy="2696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3E472856-5F55-4EEF-99C9-85010BD2505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937688" y="5012723"/>
              <a:ext cx="2747970" cy="1648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04F638AB-56C6-4D62-A09B-B409EC2C793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0016754" y="5013846"/>
              <a:ext cx="927344" cy="1678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3" name="Title 2">
            <a:extLst>
              <a:ext uri="{FF2B5EF4-FFF2-40B4-BE49-F238E27FC236}">
                <a16:creationId xmlns:a16="http://schemas.microsoft.com/office/drawing/2014/main" id="{973A3458-9FC8-4A0F-8D9D-5380E5DA5FCA}"/>
              </a:ext>
            </a:extLst>
          </p:cNvPr>
          <p:cNvSpPr>
            <a:spLocks noGrp="1"/>
          </p:cNvSpPr>
          <p:nvPr>
            <p:ph type="title"/>
          </p:nvPr>
        </p:nvSpPr>
        <p:spPr/>
        <p:txBody>
          <a:bodyPr/>
          <a:lstStyle/>
          <a:p>
            <a:r>
              <a:rPr lang="en-US" altLang="zh-CN" spc="-50" dirty="0"/>
              <a:t>Power Apps Portals</a:t>
            </a:r>
            <a:br>
              <a:rPr lang="en-US" altLang="zh-CN" spc="-50" dirty="0"/>
            </a:br>
            <a:endParaRPr lang="en-US" dirty="0"/>
          </a:p>
        </p:txBody>
      </p:sp>
    </p:spTree>
    <p:extLst>
      <p:ext uri="{BB962C8B-B14F-4D97-AF65-F5344CB8AC3E}">
        <p14:creationId xmlns:p14="http://schemas.microsoft.com/office/powerpoint/2010/main" val="23404514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B4CB2E-38D9-41C6-ADEF-FEAAD202119F}"/>
              </a:ext>
              <a:ext uri="{C183D7F6-B498-43B3-948B-1728B52AA6E4}">
                <adec:decorative xmlns:adec="http://schemas.microsoft.com/office/drawing/2017/decorative" val="1"/>
              </a:ext>
            </a:extLst>
          </p:cNvPr>
          <p:cNvSpPr/>
          <p:nvPr/>
        </p:nvSpPr>
        <p:spPr bwMode="auto">
          <a:xfrm>
            <a:off x="4332849" y="1456897"/>
            <a:ext cx="7540284" cy="4156022"/>
          </a:xfrm>
          <a:prstGeom prst="rect">
            <a:avLst/>
          </a:prstGeom>
          <a:ln>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Power Automate icon.">
            <a:extLst>
              <a:ext uri="{FF2B5EF4-FFF2-40B4-BE49-F238E27FC236}">
                <a16:creationId xmlns:a16="http://schemas.microsoft.com/office/drawing/2014/main" id="{99FFFF75-3B10-4949-B4F6-01E1E5B3A4F2}"/>
              </a:ext>
            </a:extLst>
          </p:cNvPr>
          <p:cNvPicPr>
            <a:picLocks noChangeAspect="1"/>
          </p:cNvPicPr>
          <p:nvPr/>
        </p:nvPicPr>
        <p:blipFill>
          <a:blip r:embed="rId3"/>
          <a:stretch>
            <a:fillRect/>
          </a:stretch>
        </p:blipFill>
        <p:spPr>
          <a:xfrm>
            <a:off x="10859661" y="440493"/>
            <a:ext cx="761905" cy="761905"/>
          </a:xfrm>
          <a:prstGeom prst="rect">
            <a:avLst/>
          </a:prstGeom>
        </p:spPr>
      </p:pic>
      <p:sp>
        <p:nvSpPr>
          <p:cNvPr id="28" name="Rectangle 27">
            <a:extLst>
              <a:ext uri="{FF2B5EF4-FFF2-40B4-BE49-F238E27FC236}">
                <a16:creationId xmlns:a16="http://schemas.microsoft.com/office/drawing/2014/main" id="{8EA24B7C-4CCD-4237-97E4-5EEFAFD688D8}"/>
              </a:ext>
            </a:extLst>
          </p:cNvPr>
          <p:cNvSpPr>
            <a:spLocks/>
          </p:cNvSpPr>
          <p:nvPr/>
        </p:nvSpPr>
        <p:spPr>
          <a:xfrm>
            <a:off x="418643" y="1457240"/>
            <a:ext cx="3534919" cy="4155678"/>
          </a:xfrm>
          <a:prstGeom prst="rect">
            <a:avLst/>
          </a:prstGeom>
          <a:solidFill>
            <a:srgbClr val="FFFFFF">
              <a:lumMod val="95000"/>
            </a:srgbClr>
          </a:solidFill>
          <a:ln w="19050" cap="flat" cmpd="sng" algn="ctr">
            <a:solidFill>
              <a:srgbClr val="FFFFFF">
                <a:lumMod val="95000"/>
              </a:srgbClr>
            </a:solidFill>
            <a:prstDash val="solid"/>
          </a:ln>
          <a:effectLst/>
        </p:spPr>
        <p:txBody>
          <a:bodyPr spcFirstLastPara="0" vert="horz" wrap="square" lIns="137160" tIns="91440" rIns="137160" bIns="91440" numCol="1" spcCol="1270" anchor="t" anchorCtr="0">
            <a:noAutofit/>
          </a:bodyPr>
          <a:lstStyle/>
          <a:p>
            <a:pPr marL="0" marR="0" lvl="0" indent="0" defTabSz="488950" eaLnBrk="1" fontAlgn="auto" latinLnBrk="0" hangingPunct="1">
              <a:lnSpc>
                <a:spcPct val="100000"/>
              </a:lnSpc>
              <a:spcBef>
                <a:spcPct val="0"/>
              </a:spcBef>
              <a:spcAft>
                <a:spcPts val="1200"/>
              </a:spcAft>
              <a:buClrTx/>
              <a:buSzTx/>
              <a:buFontTx/>
              <a:buNone/>
              <a:tabLst/>
              <a:defRPr/>
            </a:pPr>
            <a:r>
              <a:rPr kumimoji="0" lang="en-US" sz="1800" b="0" i="0" u="none" strike="noStrike" kern="0" cap="none" spc="0" normalizeH="0" baseline="0" noProof="0" dirty="0">
                <a:ln>
                  <a:noFill/>
                </a:ln>
                <a:solidFill>
                  <a:srgbClr val="191919"/>
                </a:solidFill>
                <a:effectLst/>
                <a:uLnTx/>
                <a:uFillTx/>
                <a:latin typeface="Segoe UI"/>
                <a:ea typeface="+mn-ea"/>
                <a:cs typeface="+mn-cs"/>
              </a:rPr>
              <a:t>Automate and model business processes across your apps and services</a:t>
            </a:r>
          </a:p>
          <a:p>
            <a:pPr marL="0" marR="0" lvl="0" indent="0" defTabSz="488950" eaLnBrk="1" fontAlgn="auto" latinLnBrk="0" hangingPunct="1">
              <a:lnSpc>
                <a:spcPct val="100000"/>
              </a:lnSpc>
              <a:spcBef>
                <a:spcPct val="0"/>
              </a:spcBef>
              <a:spcAft>
                <a:spcPts val="1200"/>
              </a:spcAft>
              <a:buClrTx/>
              <a:buSzTx/>
              <a:buFontTx/>
              <a:buNone/>
              <a:tabLst/>
              <a:defRPr/>
            </a:pPr>
            <a:r>
              <a:rPr kumimoji="0" lang="en-US" sz="1800" b="0" i="0" u="none" strike="noStrike" kern="0" cap="none" spc="0" normalizeH="0" baseline="0" noProof="0" dirty="0">
                <a:ln>
                  <a:noFill/>
                </a:ln>
                <a:solidFill>
                  <a:srgbClr val="191919"/>
                </a:solidFill>
                <a:effectLst/>
                <a:uLnTx/>
                <a:uFillTx/>
                <a:latin typeface="Segoe UI"/>
                <a:ea typeface="+mn-ea"/>
                <a:cs typeface="+mn-cs"/>
              </a:rPr>
              <a:t>From simple automations to advanced scenarios with branches, loops, and more</a:t>
            </a:r>
          </a:p>
          <a:p>
            <a:pPr marL="0" marR="0" lvl="0" indent="0" defTabSz="488950" eaLnBrk="1" fontAlgn="auto" latinLnBrk="0" hangingPunct="1">
              <a:lnSpc>
                <a:spcPct val="100000"/>
              </a:lnSpc>
              <a:spcBef>
                <a:spcPct val="0"/>
              </a:spcBef>
              <a:spcAft>
                <a:spcPts val="1200"/>
              </a:spcAft>
              <a:buClrTx/>
              <a:buSzTx/>
              <a:buFontTx/>
              <a:buNone/>
              <a:tabLst/>
              <a:defRPr/>
            </a:pPr>
            <a:r>
              <a:rPr lang="en-US" sz="1800" kern="0" dirty="0">
                <a:solidFill>
                  <a:srgbClr val="191919"/>
                </a:solidFill>
                <a:latin typeface="Segoe UI"/>
              </a:rPr>
              <a:t>Trigger actions, grant approvals, and get notifications right where you work</a:t>
            </a:r>
          </a:p>
          <a:p>
            <a:pPr marL="0" marR="0" lvl="0" indent="0" defTabSz="488950" eaLnBrk="1" fontAlgn="auto" latinLnBrk="0" hangingPunct="1">
              <a:lnSpc>
                <a:spcPct val="100000"/>
              </a:lnSpc>
              <a:spcBef>
                <a:spcPct val="0"/>
              </a:spcBef>
              <a:spcAft>
                <a:spcPts val="1200"/>
              </a:spcAft>
              <a:buClrTx/>
              <a:buSzTx/>
              <a:buFontTx/>
              <a:buNone/>
              <a:tabLst/>
              <a:defRPr/>
            </a:pPr>
            <a:r>
              <a:rPr lang="en-US" sz="1800" kern="0" dirty="0">
                <a:solidFill>
                  <a:srgbClr val="191919"/>
                </a:solidFill>
                <a:latin typeface="Segoe UI"/>
              </a:rPr>
              <a:t>Automate legacy, on-prem and cloud-based applications and services</a:t>
            </a:r>
          </a:p>
          <a:p>
            <a:pPr marL="0" marR="0" lvl="0" indent="0" defTabSz="488950" eaLnBrk="1" fontAlgn="auto" latinLnBrk="0" hangingPunct="1">
              <a:lnSpc>
                <a:spcPct val="100000"/>
              </a:lnSpc>
              <a:spcBef>
                <a:spcPct val="0"/>
              </a:spcBef>
              <a:spcAft>
                <a:spcPts val="1200"/>
              </a:spcAft>
              <a:buClrTx/>
              <a:buSzTx/>
              <a:buFontTx/>
              <a:buNone/>
              <a:tabLst/>
              <a:defRPr/>
            </a:pPr>
            <a:endParaRPr kumimoji="0" lang="en-IN" sz="1800" b="0" i="0" u="none" strike="noStrike" kern="0" cap="none" spc="0" normalizeH="0" baseline="0" noProof="0" dirty="0">
              <a:ln>
                <a:noFill/>
              </a:ln>
              <a:solidFill>
                <a:srgbClr val="191919"/>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73908FC1-26A4-4E9A-86D3-9D4999ABA65F}"/>
              </a:ext>
              <a:ext uri="{C183D7F6-B498-43B3-948B-1728B52AA6E4}">
                <adec:decorative xmlns:adec="http://schemas.microsoft.com/office/drawing/2017/decorative" val="1"/>
              </a:ext>
            </a:extLst>
          </p:cNvPr>
          <p:cNvSpPr/>
          <p:nvPr/>
        </p:nvSpPr>
        <p:spPr bwMode="auto">
          <a:xfrm>
            <a:off x="4614203" y="1456897"/>
            <a:ext cx="7007363" cy="3973232"/>
          </a:xfrm>
          <a:prstGeom prst="rect">
            <a:avLst/>
          </a:prstGeom>
          <a:noFill/>
          <a:ln w="19050" cap="flat" cmpd="sng" algn="ctr">
            <a:solidFill>
              <a:srgbClr val="008575">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31D979BC-2F52-44A8-8A5A-3F5C3D3A784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14203" y="1592681"/>
            <a:ext cx="7007363" cy="3973232"/>
          </a:xfrm>
          <a:prstGeom prst="rect">
            <a:avLst/>
          </a:prstGeom>
          <a:ln>
            <a:solidFill>
              <a:srgbClr val="000000"/>
            </a:solidFill>
          </a:ln>
        </p:spPr>
      </p:pic>
      <p:sp>
        <p:nvSpPr>
          <p:cNvPr id="3" name="Title 2">
            <a:extLst>
              <a:ext uri="{FF2B5EF4-FFF2-40B4-BE49-F238E27FC236}">
                <a16:creationId xmlns:a16="http://schemas.microsoft.com/office/drawing/2014/main" id="{7A924587-7B2D-4F8C-BC44-1F198CCEA285}"/>
              </a:ext>
            </a:extLst>
          </p:cNvPr>
          <p:cNvSpPr>
            <a:spLocks noGrp="1"/>
          </p:cNvSpPr>
          <p:nvPr>
            <p:ph type="title"/>
          </p:nvPr>
        </p:nvSpPr>
        <p:spPr/>
        <p:txBody>
          <a:bodyPr/>
          <a:lstStyle/>
          <a:p>
            <a:r>
              <a:rPr lang="en-US" spc="-50" dirty="0"/>
              <a:t>Automate and integrate business processes with </a:t>
            </a:r>
            <a:br>
              <a:rPr lang="en-US" spc="-50" dirty="0"/>
            </a:br>
            <a:r>
              <a:rPr lang="en-US" spc="-50" dirty="0"/>
              <a:t>Power Automate</a:t>
            </a:r>
            <a:br>
              <a:rPr lang="en-US" spc="-50" dirty="0"/>
            </a:br>
            <a:endParaRPr lang="en-US" dirty="0"/>
          </a:p>
        </p:txBody>
      </p:sp>
    </p:spTree>
    <p:extLst>
      <p:ext uri="{BB962C8B-B14F-4D97-AF65-F5344CB8AC3E}">
        <p14:creationId xmlns:p14="http://schemas.microsoft.com/office/powerpoint/2010/main" val="7637562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10">
            <a:extLst>
              <a:ext uri="{FF2B5EF4-FFF2-40B4-BE49-F238E27FC236}">
                <a16:creationId xmlns:a16="http://schemas.microsoft.com/office/drawing/2014/main" id="{179266D4-43A6-418A-A35F-FAD2C7F01517}"/>
              </a:ext>
              <a:ext uri="{C183D7F6-B498-43B3-948B-1728B52AA6E4}">
                <adec:decorative xmlns:adec="http://schemas.microsoft.com/office/drawing/2017/decorative" val="0"/>
              </a:ext>
            </a:extLst>
          </p:cNvPr>
          <p:cNvSpPr txBox="1"/>
          <p:nvPr/>
        </p:nvSpPr>
        <p:spPr>
          <a:xfrm>
            <a:off x="285535" y="3703268"/>
            <a:ext cx="1707691" cy="62606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Automated flows</a:t>
            </a:r>
          </a:p>
        </p:txBody>
      </p:sp>
      <p:sp>
        <p:nvSpPr>
          <p:cNvPr id="81" name="Oval 80">
            <a:extLst>
              <a:ext uri="{FF2B5EF4-FFF2-40B4-BE49-F238E27FC236}">
                <a16:creationId xmlns:a16="http://schemas.microsoft.com/office/drawing/2014/main" id="{4D686117-0032-4FFE-BA20-50042183C4F3}"/>
              </a:ext>
              <a:ext uri="{C183D7F6-B498-43B3-948B-1728B52AA6E4}">
                <adec:decorative xmlns:adec="http://schemas.microsoft.com/office/drawing/2017/decorative" val="1"/>
              </a:ext>
            </a:extLst>
          </p:cNvPr>
          <p:cNvSpPr/>
          <p:nvPr/>
        </p:nvSpPr>
        <p:spPr bwMode="auto">
          <a:xfrm>
            <a:off x="519789" y="2240483"/>
            <a:ext cx="1239184" cy="1117542"/>
          </a:xfrm>
          <a:prstGeom prst="ellipse">
            <a:avLst/>
          </a:prstGeom>
          <a:solidFill>
            <a:srgbClr val="DEEBF7"/>
          </a:solidFill>
          <a:ln w="38100" cap="flat" cmpd="sng" algn="ctr">
            <a:solidFill>
              <a:srgbClr val="274B47">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2" name="TextBox 10">
            <a:extLst>
              <a:ext uri="{FF2B5EF4-FFF2-40B4-BE49-F238E27FC236}">
                <a16:creationId xmlns:a16="http://schemas.microsoft.com/office/drawing/2014/main" id="{41FD90C7-0194-4AF4-BD79-B6FF26CAAB6C}"/>
              </a:ext>
            </a:extLst>
          </p:cNvPr>
          <p:cNvSpPr txBox="1"/>
          <p:nvPr/>
        </p:nvSpPr>
        <p:spPr>
          <a:xfrm>
            <a:off x="2339806" y="3701683"/>
            <a:ext cx="2349422" cy="62606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Instant </a:t>
            </a:r>
            <a:br>
              <a:rPr kumimoji="0" lang="en-US" sz="2400" b="0" i="0" u="none" strike="noStrike" kern="1200" cap="none" spc="0" normalizeH="0" baseline="0" noProof="0">
                <a:ln>
                  <a:noFill/>
                </a:ln>
                <a:solidFill>
                  <a:srgbClr val="000000"/>
                </a:solidFill>
                <a:effectLst/>
                <a:uLnTx/>
                <a:uFillTx/>
                <a:latin typeface="Segoe UI Semibold"/>
                <a:ea typeface="+mn-ea"/>
                <a:cs typeface="+mn-cs"/>
              </a:rPr>
            </a:br>
            <a:r>
              <a:rPr kumimoji="0" lang="en-US" sz="2400" b="0" i="0" u="none" strike="noStrike" kern="1200" cap="none" spc="0" normalizeH="0" baseline="0" noProof="0">
                <a:ln>
                  <a:noFill/>
                </a:ln>
                <a:solidFill>
                  <a:srgbClr val="000000"/>
                </a:solidFill>
                <a:effectLst/>
                <a:uLnTx/>
                <a:uFillTx/>
                <a:latin typeface="Segoe UI Semibold"/>
                <a:ea typeface="+mn-ea"/>
                <a:cs typeface="+mn-cs"/>
              </a:rPr>
              <a:t>flows</a:t>
            </a:r>
          </a:p>
        </p:txBody>
      </p:sp>
      <p:sp>
        <p:nvSpPr>
          <p:cNvPr id="83" name="Oval 82">
            <a:extLst>
              <a:ext uri="{FF2B5EF4-FFF2-40B4-BE49-F238E27FC236}">
                <a16:creationId xmlns:a16="http://schemas.microsoft.com/office/drawing/2014/main" id="{0DA560C7-7279-45BD-8B13-14A4D3A6B03F}"/>
              </a:ext>
              <a:ext uri="{C183D7F6-B498-43B3-948B-1728B52AA6E4}">
                <adec:decorative xmlns:adec="http://schemas.microsoft.com/office/drawing/2017/decorative" val="1"/>
              </a:ext>
            </a:extLst>
          </p:cNvPr>
          <p:cNvSpPr/>
          <p:nvPr/>
        </p:nvSpPr>
        <p:spPr bwMode="auto">
          <a:xfrm>
            <a:off x="2942015" y="2238420"/>
            <a:ext cx="1239184" cy="1117542"/>
          </a:xfrm>
          <a:prstGeom prst="ellipse">
            <a:avLst/>
          </a:prstGeom>
          <a:solidFill>
            <a:srgbClr val="DEEBF7"/>
          </a:solidFill>
          <a:ln w="38100" cap="flat" cmpd="sng" algn="ctr">
            <a:solidFill>
              <a:srgbClr val="274B47">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TextBox 10">
            <a:extLst>
              <a:ext uri="{FF2B5EF4-FFF2-40B4-BE49-F238E27FC236}">
                <a16:creationId xmlns:a16="http://schemas.microsoft.com/office/drawing/2014/main" id="{7C15338F-123F-4600-9C7E-9C725B42EA98}"/>
              </a:ext>
            </a:extLst>
          </p:cNvPr>
          <p:cNvSpPr txBox="1"/>
          <p:nvPr/>
        </p:nvSpPr>
        <p:spPr>
          <a:xfrm>
            <a:off x="4790926" y="3716001"/>
            <a:ext cx="2349422" cy="62606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Scheduled </a:t>
            </a:r>
            <a:br>
              <a:rPr kumimoji="0" lang="en-US" sz="2400" b="0" i="0" u="none" strike="noStrike" kern="1200" cap="none" spc="0" normalizeH="0" baseline="0" noProof="0">
                <a:ln>
                  <a:noFill/>
                </a:ln>
                <a:solidFill>
                  <a:srgbClr val="000000"/>
                </a:solidFill>
                <a:effectLst/>
                <a:uLnTx/>
                <a:uFillTx/>
                <a:latin typeface="Segoe UI Semibold"/>
                <a:ea typeface="+mn-ea"/>
                <a:cs typeface="+mn-cs"/>
              </a:rPr>
            </a:br>
            <a:r>
              <a:rPr kumimoji="0" lang="en-US" sz="2400" b="0" i="0" u="none" strike="noStrike" kern="1200" cap="none" spc="0" normalizeH="0" baseline="0" noProof="0">
                <a:ln>
                  <a:noFill/>
                </a:ln>
                <a:solidFill>
                  <a:srgbClr val="000000"/>
                </a:solidFill>
                <a:effectLst/>
                <a:uLnTx/>
                <a:uFillTx/>
                <a:latin typeface="Segoe UI Semibold"/>
                <a:ea typeface="+mn-ea"/>
                <a:cs typeface="+mn-cs"/>
              </a:rPr>
              <a:t>flows</a:t>
            </a:r>
          </a:p>
        </p:txBody>
      </p:sp>
      <p:sp>
        <p:nvSpPr>
          <p:cNvPr id="85" name="Oval 84">
            <a:extLst>
              <a:ext uri="{FF2B5EF4-FFF2-40B4-BE49-F238E27FC236}">
                <a16:creationId xmlns:a16="http://schemas.microsoft.com/office/drawing/2014/main" id="{F0D91106-6F30-45A1-AC6C-81E7E09C1A7C}"/>
              </a:ext>
              <a:ext uri="{C183D7F6-B498-43B3-948B-1728B52AA6E4}">
                <adec:decorative xmlns:adec="http://schemas.microsoft.com/office/drawing/2017/decorative" val="1"/>
              </a:ext>
            </a:extLst>
          </p:cNvPr>
          <p:cNvSpPr/>
          <p:nvPr/>
        </p:nvSpPr>
        <p:spPr bwMode="auto">
          <a:xfrm>
            <a:off x="5361798" y="2240483"/>
            <a:ext cx="1239184" cy="1117542"/>
          </a:xfrm>
          <a:prstGeom prst="ellipse">
            <a:avLst/>
          </a:prstGeom>
          <a:solidFill>
            <a:srgbClr val="DEEBF7"/>
          </a:solidFill>
          <a:ln w="38100" cap="flat" cmpd="sng" algn="ctr">
            <a:solidFill>
              <a:srgbClr val="274B47">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6" name="TextBox 10">
            <a:extLst>
              <a:ext uri="{FF2B5EF4-FFF2-40B4-BE49-F238E27FC236}">
                <a16:creationId xmlns:a16="http://schemas.microsoft.com/office/drawing/2014/main" id="{C8550D06-1F61-4CF5-B698-B562FEA48FDD}"/>
              </a:ext>
            </a:extLst>
          </p:cNvPr>
          <p:cNvSpPr txBox="1"/>
          <p:nvPr/>
        </p:nvSpPr>
        <p:spPr>
          <a:xfrm>
            <a:off x="7412996" y="3701683"/>
            <a:ext cx="2031920" cy="62606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Business process flows</a:t>
            </a:r>
          </a:p>
        </p:txBody>
      </p:sp>
      <p:sp>
        <p:nvSpPr>
          <p:cNvPr id="87" name="Oval 86">
            <a:extLst>
              <a:ext uri="{FF2B5EF4-FFF2-40B4-BE49-F238E27FC236}">
                <a16:creationId xmlns:a16="http://schemas.microsoft.com/office/drawing/2014/main" id="{79A7D994-6478-4458-BCED-03BD60C792BC}"/>
              </a:ext>
              <a:ext uri="{C183D7F6-B498-43B3-948B-1728B52AA6E4}">
                <adec:decorative xmlns:adec="http://schemas.microsoft.com/office/drawing/2017/decorative" val="1"/>
              </a:ext>
            </a:extLst>
          </p:cNvPr>
          <p:cNvSpPr/>
          <p:nvPr/>
        </p:nvSpPr>
        <p:spPr bwMode="auto">
          <a:xfrm>
            <a:off x="7769647" y="2238420"/>
            <a:ext cx="1239184" cy="1117542"/>
          </a:xfrm>
          <a:prstGeom prst="ellipse">
            <a:avLst/>
          </a:prstGeom>
          <a:solidFill>
            <a:srgbClr val="DEEBF7"/>
          </a:solidFill>
          <a:ln w="38100" cap="flat" cmpd="sng" algn="ctr">
            <a:solidFill>
              <a:srgbClr val="274B47">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 name="TextBox 10">
            <a:extLst>
              <a:ext uri="{FF2B5EF4-FFF2-40B4-BE49-F238E27FC236}">
                <a16:creationId xmlns:a16="http://schemas.microsoft.com/office/drawing/2014/main" id="{BDAA4160-34C5-4DB5-AD1C-8136C3547CE8}"/>
              </a:ext>
            </a:extLst>
          </p:cNvPr>
          <p:cNvSpPr txBox="1"/>
          <p:nvPr/>
        </p:nvSpPr>
        <p:spPr>
          <a:xfrm>
            <a:off x="9969467" y="3701683"/>
            <a:ext cx="1655240" cy="62606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mn-cs"/>
              </a:rPr>
              <a:t>Desktop flows</a:t>
            </a:r>
          </a:p>
        </p:txBody>
      </p:sp>
      <p:sp>
        <p:nvSpPr>
          <p:cNvPr id="89" name="Oval 88">
            <a:extLst>
              <a:ext uri="{FF2B5EF4-FFF2-40B4-BE49-F238E27FC236}">
                <a16:creationId xmlns:a16="http://schemas.microsoft.com/office/drawing/2014/main" id="{5CE85304-C4D1-48B9-A655-4179D643AB00}"/>
              </a:ext>
              <a:ext uri="{C183D7F6-B498-43B3-948B-1728B52AA6E4}">
                <adec:decorative xmlns:adec="http://schemas.microsoft.com/office/drawing/2017/decorative" val="1"/>
              </a:ext>
            </a:extLst>
          </p:cNvPr>
          <p:cNvSpPr/>
          <p:nvPr/>
        </p:nvSpPr>
        <p:spPr bwMode="auto">
          <a:xfrm>
            <a:off x="10177495" y="2238420"/>
            <a:ext cx="1239184" cy="1117542"/>
          </a:xfrm>
          <a:prstGeom prst="ellipse">
            <a:avLst/>
          </a:prstGeom>
          <a:solidFill>
            <a:srgbClr val="DEEBF7"/>
          </a:solidFill>
          <a:ln w="38100" cap="flat" cmpd="sng" algn="ctr">
            <a:solidFill>
              <a:srgbClr val="274B47">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90" name="Straight Arrow Connector 89">
            <a:extLst>
              <a:ext uri="{FF2B5EF4-FFF2-40B4-BE49-F238E27FC236}">
                <a16:creationId xmlns:a16="http://schemas.microsoft.com/office/drawing/2014/main" id="{87ED06A2-ADFA-4FE6-8CE1-131C19598C16}"/>
              </a:ext>
              <a:ext uri="{C183D7F6-B498-43B3-948B-1728B52AA6E4}">
                <adec:decorative xmlns:adec="http://schemas.microsoft.com/office/drawing/2017/decorative" val="1"/>
              </a:ext>
            </a:extLst>
          </p:cNvPr>
          <p:cNvCxnSpPr/>
          <p:nvPr/>
        </p:nvCxnSpPr>
        <p:spPr>
          <a:xfrm>
            <a:off x="2339806" y="2799492"/>
            <a:ext cx="0" cy="2602502"/>
          </a:xfrm>
          <a:prstGeom prst="straightConnector1">
            <a:avLst/>
          </a:prstGeom>
          <a:noFill/>
          <a:ln w="9525" cap="flat" cmpd="sng" algn="ctr">
            <a:solidFill>
              <a:srgbClr val="FFFFFF">
                <a:lumMod val="75000"/>
              </a:srgbClr>
            </a:solidFill>
            <a:prstDash val="solid"/>
            <a:headEnd type="none" w="lg" len="med"/>
            <a:tailEnd type="oval" w="med" len="med"/>
          </a:ln>
          <a:effectLst/>
        </p:spPr>
      </p:cxnSp>
      <p:cxnSp>
        <p:nvCxnSpPr>
          <p:cNvPr id="91" name="Straight Arrow Connector 90">
            <a:extLst>
              <a:ext uri="{FF2B5EF4-FFF2-40B4-BE49-F238E27FC236}">
                <a16:creationId xmlns:a16="http://schemas.microsoft.com/office/drawing/2014/main" id="{37F93F59-C745-4C5F-A0AB-DFBF2EC35C0E}"/>
              </a:ext>
              <a:ext uri="{C183D7F6-B498-43B3-948B-1728B52AA6E4}">
                <adec:decorative xmlns:adec="http://schemas.microsoft.com/office/drawing/2017/decorative" val="1"/>
              </a:ext>
            </a:extLst>
          </p:cNvPr>
          <p:cNvCxnSpPr/>
          <p:nvPr/>
        </p:nvCxnSpPr>
        <p:spPr>
          <a:xfrm>
            <a:off x="4721799" y="2799254"/>
            <a:ext cx="0" cy="2602502"/>
          </a:xfrm>
          <a:prstGeom prst="straightConnector1">
            <a:avLst/>
          </a:prstGeom>
          <a:noFill/>
          <a:ln w="9525" cap="flat" cmpd="sng" algn="ctr">
            <a:solidFill>
              <a:srgbClr val="FFFFFF">
                <a:lumMod val="75000"/>
              </a:srgbClr>
            </a:solidFill>
            <a:prstDash val="solid"/>
            <a:headEnd type="none" w="lg" len="med"/>
            <a:tailEnd type="oval" w="med" len="med"/>
          </a:ln>
          <a:effectLst/>
        </p:spPr>
      </p:cxnSp>
      <p:cxnSp>
        <p:nvCxnSpPr>
          <p:cNvPr id="92" name="Straight Arrow Connector 91">
            <a:extLst>
              <a:ext uri="{FF2B5EF4-FFF2-40B4-BE49-F238E27FC236}">
                <a16:creationId xmlns:a16="http://schemas.microsoft.com/office/drawing/2014/main" id="{6D92F3F6-551A-4E58-B462-C26913DE6A44}"/>
              </a:ext>
              <a:ext uri="{C183D7F6-B498-43B3-948B-1728B52AA6E4}">
                <adec:decorative xmlns:adec="http://schemas.microsoft.com/office/drawing/2017/decorative" val="1"/>
              </a:ext>
            </a:extLst>
          </p:cNvPr>
          <p:cNvCxnSpPr/>
          <p:nvPr/>
        </p:nvCxnSpPr>
        <p:spPr>
          <a:xfrm>
            <a:off x="9657679" y="2797191"/>
            <a:ext cx="0" cy="2602502"/>
          </a:xfrm>
          <a:prstGeom prst="straightConnector1">
            <a:avLst/>
          </a:prstGeom>
          <a:noFill/>
          <a:ln w="9525" cap="flat" cmpd="sng" algn="ctr">
            <a:solidFill>
              <a:srgbClr val="FFFFFF">
                <a:lumMod val="75000"/>
              </a:srgbClr>
            </a:solidFill>
            <a:prstDash val="solid"/>
            <a:headEnd type="none" w="lg" len="med"/>
            <a:tailEnd type="oval" w="med" len="med"/>
          </a:ln>
          <a:effectLst/>
        </p:spPr>
      </p:cxnSp>
      <p:cxnSp>
        <p:nvCxnSpPr>
          <p:cNvPr id="93" name="Straight Arrow Connector 92">
            <a:extLst>
              <a:ext uri="{FF2B5EF4-FFF2-40B4-BE49-F238E27FC236}">
                <a16:creationId xmlns:a16="http://schemas.microsoft.com/office/drawing/2014/main" id="{6800A594-215E-48F3-9D8A-FD0FAB5C5512}"/>
              </a:ext>
              <a:ext uri="{C183D7F6-B498-43B3-948B-1728B52AA6E4}">
                <adec:decorative xmlns:adec="http://schemas.microsoft.com/office/drawing/2017/decorative" val="1"/>
              </a:ext>
            </a:extLst>
          </p:cNvPr>
          <p:cNvCxnSpPr/>
          <p:nvPr/>
        </p:nvCxnSpPr>
        <p:spPr>
          <a:xfrm>
            <a:off x="7209474" y="2799254"/>
            <a:ext cx="0" cy="2602502"/>
          </a:xfrm>
          <a:prstGeom prst="straightConnector1">
            <a:avLst/>
          </a:prstGeom>
          <a:noFill/>
          <a:ln w="9525" cap="flat" cmpd="sng" algn="ctr">
            <a:solidFill>
              <a:srgbClr val="FFFFFF">
                <a:lumMod val="75000"/>
              </a:srgbClr>
            </a:solidFill>
            <a:prstDash val="solid"/>
            <a:headEnd type="none" w="lg" len="med"/>
            <a:tailEnd type="oval" w="med" len="med"/>
          </a:ln>
          <a:effectLst/>
        </p:spPr>
      </p:cxnSp>
      <p:pic>
        <p:nvPicPr>
          <p:cNvPr id="94" name="Graphic 93">
            <a:extLst>
              <a:ext uri="{FF2B5EF4-FFF2-40B4-BE49-F238E27FC236}">
                <a16:creationId xmlns:a16="http://schemas.microsoft.com/office/drawing/2014/main" id="{A2FBB572-3E2E-4B6C-A3FE-09B3B8C2E0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827" y="2443407"/>
            <a:ext cx="907804" cy="808886"/>
          </a:xfrm>
          <a:prstGeom prst="rect">
            <a:avLst/>
          </a:prstGeom>
        </p:spPr>
      </p:pic>
      <p:pic>
        <p:nvPicPr>
          <p:cNvPr id="95" name="Graphic 94">
            <a:extLst>
              <a:ext uri="{FF2B5EF4-FFF2-40B4-BE49-F238E27FC236}">
                <a16:creationId xmlns:a16="http://schemas.microsoft.com/office/drawing/2014/main" id="{19F5B96B-27B0-4C6F-A824-7034621C497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3842" y="2354493"/>
            <a:ext cx="907804" cy="808886"/>
          </a:xfrm>
          <a:prstGeom prst="rect">
            <a:avLst/>
          </a:prstGeom>
        </p:spPr>
      </p:pic>
      <p:pic>
        <p:nvPicPr>
          <p:cNvPr id="96" name="Graphic 95">
            <a:extLst>
              <a:ext uri="{FF2B5EF4-FFF2-40B4-BE49-F238E27FC236}">
                <a16:creationId xmlns:a16="http://schemas.microsoft.com/office/drawing/2014/main" id="{3791FB05-C4F1-471F-9A1D-318ABFBD3B5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50416" y="2354493"/>
            <a:ext cx="907804" cy="808886"/>
          </a:xfrm>
          <a:prstGeom prst="rect">
            <a:avLst/>
          </a:prstGeom>
        </p:spPr>
      </p:pic>
      <p:pic>
        <p:nvPicPr>
          <p:cNvPr id="97" name="Graphic 96">
            <a:extLst>
              <a:ext uri="{FF2B5EF4-FFF2-40B4-BE49-F238E27FC236}">
                <a16:creationId xmlns:a16="http://schemas.microsoft.com/office/drawing/2014/main" id="{1CA46558-4E56-4E63-AB67-469C62A067C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99692" y="2392748"/>
            <a:ext cx="907804" cy="808886"/>
          </a:xfrm>
          <a:prstGeom prst="rect">
            <a:avLst/>
          </a:prstGeom>
        </p:spPr>
      </p:pic>
      <p:pic>
        <p:nvPicPr>
          <p:cNvPr id="98" name="Graphic 97">
            <a:extLst>
              <a:ext uri="{FF2B5EF4-FFF2-40B4-BE49-F238E27FC236}">
                <a16:creationId xmlns:a16="http://schemas.microsoft.com/office/drawing/2014/main" id="{9EC27E00-6E72-450E-83ED-BD162AA3B1E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5054" y="2392748"/>
            <a:ext cx="907804" cy="808886"/>
          </a:xfrm>
          <a:prstGeom prst="rect">
            <a:avLst/>
          </a:prstGeom>
        </p:spPr>
      </p:pic>
      <p:sp>
        <p:nvSpPr>
          <p:cNvPr id="99" name="Rectangle 98">
            <a:extLst>
              <a:ext uri="{FF2B5EF4-FFF2-40B4-BE49-F238E27FC236}">
                <a16:creationId xmlns:a16="http://schemas.microsoft.com/office/drawing/2014/main" id="{217124A3-9537-485A-84B1-618781B5244F}"/>
              </a:ext>
            </a:extLst>
          </p:cNvPr>
          <p:cNvSpPr/>
          <p:nvPr/>
        </p:nvSpPr>
        <p:spPr>
          <a:xfrm>
            <a:off x="1942883" y="4790841"/>
            <a:ext cx="3255574" cy="353294"/>
          </a:xfrm>
          <a:prstGeom prst="rect">
            <a:avLst/>
          </a:prstGeom>
          <a:solidFill>
            <a:srgbClr val="243A5E"/>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Cloud flows</a:t>
            </a:r>
          </a:p>
        </p:txBody>
      </p:sp>
      <p:sp>
        <p:nvSpPr>
          <p:cNvPr id="100" name="Arrow: Right 99">
            <a:extLst>
              <a:ext uri="{FF2B5EF4-FFF2-40B4-BE49-F238E27FC236}">
                <a16:creationId xmlns:a16="http://schemas.microsoft.com/office/drawing/2014/main" id="{F2FF2A43-F05A-4EA9-B4A3-380F5ED948BD}"/>
              </a:ext>
              <a:ext uri="{C183D7F6-B498-43B3-948B-1728B52AA6E4}">
                <adec:decorative xmlns:adec="http://schemas.microsoft.com/office/drawing/2017/decorative" val="1"/>
              </a:ext>
            </a:extLst>
          </p:cNvPr>
          <p:cNvSpPr/>
          <p:nvPr/>
        </p:nvSpPr>
        <p:spPr>
          <a:xfrm>
            <a:off x="5199221" y="4617665"/>
            <a:ext cx="885328" cy="699646"/>
          </a:xfrm>
          <a:prstGeom prst="rightArrow">
            <a:avLst/>
          </a:prstGeom>
          <a:solidFill>
            <a:srgbClr val="243A5E"/>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Arrow: Right 100">
            <a:extLst>
              <a:ext uri="{FF2B5EF4-FFF2-40B4-BE49-F238E27FC236}">
                <a16:creationId xmlns:a16="http://schemas.microsoft.com/office/drawing/2014/main" id="{0CC78810-DB7B-4DF9-A901-45739DD493BA}"/>
              </a:ext>
              <a:ext uri="{C183D7F6-B498-43B3-948B-1728B52AA6E4}">
                <adec:decorative xmlns:adec="http://schemas.microsoft.com/office/drawing/2017/decorative" val="1"/>
              </a:ext>
            </a:extLst>
          </p:cNvPr>
          <p:cNvSpPr/>
          <p:nvPr/>
        </p:nvSpPr>
        <p:spPr>
          <a:xfrm rot="10800000">
            <a:off x="1057173" y="4617665"/>
            <a:ext cx="885328" cy="699646"/>
          </a:xfrm>
          <a:prstGeom prst="rightArrow">
            <a:avLst/>
          </a:prstGeom>
          <a:solidFill>
            <a:srgbClr val="243A5E"/>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62AC622D-E3A5-4699-B9AA-562C722E943D}"/>
              </a:ext>
            </a:extLst>
          </p:cNvPr>
          <p:cNvSpPr>
            <a:spLocks noGrp="1"/>
          </p:cNvSpPr>
          <p:nvPr>
            <p:ph type="title"/>
          </p:nvPr>
        </p:nvSpPr>
        <p:spPr/>
        <p:txBody>
          <a:bodyPr/>
          <a:lstStyle/>
          <a:p>
            <a:r>
              <a:rPr lang="en-IN" altLang="zh-CN" spc="-50" dirty="0"/>
              <a:t>Types of Power Automate flows</a:t>
            </a:r>
            <a:br>
              <a:rPr lang="zh-CN" altLang="en-US" dirty="0"/>
            </a:br>
            <a:endParaRPr lang="en-US" dirty="0"/>
          </a:p>
        </p:txBody>
      </p:sp>
    </p:spTree>
    <p:extLst>
      <p:ext uri="{BB962C8B-B14F-4D97-AF65-F5344CB8AC3E}">
        <p14:creationId xmlns:p14="http://schemas.microsoft.com/office/powerpoint/2010/main" val="15545371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35EFAD-109E-4DCE-A629-D5BB838708E2}"/>
              </a:ext>
              <a:ext uri="{C183D7F6-B498-43B3-948B-1728B52AA6E4}">
                <adec:decorative xmlns:adec="http://schemas.microsoft.com/office/drawing/2017/decorative" val="1"/>
              </a:ext>
            </a:extLst>
          </p:cNvPr>
          <p:cNvSpPr/>
          <p:nvPr/>
        </p:nvSpPr>
        <p:spPr bwMode="auto">
          <a:xfrm>
            <a:off x="6096000" y="1368794"/>
            <a:ext cx="5677357" cy="4074774"/>
          </a:xfrm>
          <a:prstGeom prst="rect">
            <a:avLst/>
          </a:prstGeom>
          <a:solidFill>
            <a:schemeClr val="bg1"/>
          </a:solidFill>
          <a:ln>
            <a:solidFill>
              <a:srgbClr val="0B556A"/>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C8BF1ABB-90FB-4FA7-9A0F-A269953A3EC3}"/>
              </a:ext>
            </a:extLst>
          </p:cNvPr>
          <p:cNvSpPr>
            <a:spLocks/>
          </p:cNvSpPr>
          <p:nvPr/>
        </p:nvSpPr>
        <p:spPr>
          <a:xfrm>
            <a:off x="452157" y="1383177"/>
            <a:ext cx="5263384" cy="1249780"/>
          </a:xfrm>
          <a:prstGeom prst="rect">
            <a:avLst/>
          </a:prstGeom>
          <a:solidFill>
            <a:schemeClr val="tx1">
              <a:lumMod val="10000"/>
              <a:lumOff val="90000"/>
            </a:schemeClr>
          </a:solidFill>
          <a:ln w="19050" cap="flat" cmpd="sng" algn="ctr">
            <a:solidFill>
              <a:srgbClr val="FFFFFF">
                <a:lumMod val="95000"/>
              </a:srgbClr>
            </a:solidFill>
            <a:prstDash val="solid"/>
          </a:ln>
          <a:effectLst/>
        </p:spPr>
        <p:txBody>
          <a:bodyPr spcFirstLastPara="0" vert="horz" wrap="square" lIns="137160" tIns="91440" rIns="137160" bIns="91440" numCol="1" spcCol="1270" anchor="ctr" anchorCtr="0">
            <a:noAutofit/>
          </a:bodyPr>
          <a:lstStyle/>
          <a:p>
            <a:pPr marL="0" marR="0" lvl="0" indent="0" defTabSz="488950" eaLnBrk="1" fontAlgn="auto" latinLnBrk="0" hangingPunct="1">
              <a:lnSpc>
                <a:spcPct val="100000"/>
              </a:lnSpc>
              <a:spcBef>
                <a:spcPct val="0"/>
              </a:spcBef>
              <a:spcAft>
                <a:spcPts val="1200"/>
              </a:spcAft>
              <a:buClrTx/>
              <a:buSzTx/>
              <a:buFontTx/>
              <a:buNone/>
              <a:tabLst/>
              <a:defRPr/>
            </a:pPr>
            <a:r>
              <a:rPr kumimoji="0" lang="en-US" sz="2000" b="0" i="0" u="none" strike="noStrike" kern="0" cap="none" spc="0" normalizeH="0" baseline="0" noProof="0" dirty="0">
                <a:ln>
                  <a:noFill/>
                </a:ln>
                <a:solidFill>
                  <a:srgbClr val="191919"/>
                </a:solidFill>
                <a:effectLst/>
                <a:uLnTx/>
                <a:uFillTx/>
                <a:latin typeface="Segoe UI"/>
                <a:ea typeface="+mn-ea"/>
                <a:cs typeface="+mn-cs"/>
              </a:rPr>
              <a:t>Connect to all your data and get a consolidated view across your business through a single pane of glass</a:t>
            </a:r>
            <a:endParaRPr kumimoji="0" lang="en-IN" sz="2000" b="0" i="0" u="none" strike="noStrike" kern="0" cap="none" spc="0" normalizeH="0" baseline="0" noProof="0" dirty="0">
              <a:ln>
                <a:noFill/>
              </a:ln>
              <a:solidFill>
                <a:srgbClr val="191919"/>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5B4C576B-7602-42CB-B35D-EE041704FC6D}"/>
              </a:ext>
            </a:extLst>
          </p:cNvPr>
          <p:cNvSpPr/>
          <p:nvPr/>
        </p:nvSpPr>
        <p:spPr>
          <a:xfrm>
            <a:off x="427984" y="2808965"/>
            <a:ext cx="5263384" cy="1400812"/>
          </a:xfrm>
          <a:prstGeom prst="rect">
            <a:avLst/>
          </a:prstGeom>
          <a:solidFill>
            <a:srgbClr val="E6E6E6"/>
          </a:solidFill>
          <a:ln w="19050" cap="flat" cmpd="sng" algn="ctr">
            <a:solidFill>
              <a:srgbClr val="FFFFFF">
                <a:lumMod val="95000"/>
              </a:srgbClr>
            </a:solidFill>
            <a:prstDash val="solid"/>
          </a:ln>
          <a:effectLst/>
        </p:spPr>
        <p:txBody>
          <a:bodyPr spcFirstLastPara="0" vert="horz" wrap="square" lIns="137160" tIns="91440" rIns="137160" bIns="91440" numCol="1" spcCol="1270" anchor="ctr" anchorCtr="0">
            <a:noAutofit/>
          </a:bodyPr>
          <a:lstStyle/>
          <a:p>
            <a:pPr marL="0" marR="0" lvl="0" indent="0" defTabSz="488950" eaLnBrk="1" fontAlgn="auto" latinLnBrk="0" hangingPunct="1">
              <a:lnSpc>
                <a:spcPct val="100000"/>
              </a:lnSpc>
              <a:spcBef>
                <a:spcPct val="0"/>
              </a:spcBef>
              <a:spcAft>
                <a:spcPts val="1200"/>
              </a:spcAft>
              <a:buClrTx/>
              <a:buSzTx/>
              <a:buFontTx/>
              <a:buNone/>
              <a:tabLst/>
              <a:defRPr/>
            </a:pPr>
            <a:r>
              <a:rPr kumimoji="0" lang="en-US" sz="2000" b="0" i="0" u="none" strike="noStrike" kern="0" cap="none" spc="0" normalizeH="0" baseline="0" noProof="0" dirty="0">
                <a:ln>
                  <a:noFill/>
                </a:ln>
                <a:solidFill>
                  <a:srgbClr val="191919"/>
                </a:solidFill>
                <a:effectLst/>
                <a:uLnTx/>
                <a:uFillTx/>
                <a:latin typeface="Segoe UI"/>
                <a:ea typeface="+mn-ea"/>
                <a:cs typeface="+mn-cs"/>
              </a:rPr>
              <a:t>Create ad-hoc analysis, live dashboards and interactive reports that are easy to consume on the web and across mobile devices</a:t>
            </a:r>
            <a:endParaRPr kumimoji="0" lang="en-IN" sz="2000" b="0" i="0" u="none" strike="noStrike" kern="0" cap="none" spc="0" normalizeH="0" baseline="0" noProof="0" dirty="0">
              <a:ln>
                <a:noFill/>
              </a:ln>
              <a:solidFill>
                <a:srgbClr val="191919"/>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30C162F6-E359-4DBC-94FA-3A0F12E47E71}"/>
              </a:ext>
            </a:extLst>
          </p:cNvPr>
          <p:cNvSpPr/>
          <p:nvPr/>
        </p:nvSpPr>
        <p:spPr>
          <a:xfrm>
            <a:off x="442054" y="4341992"/>
            <a:ext cx="5263384" cy="1102613"/>
          </a:xfrm>
          <a:prstGeom prst="rect">
            <a:avLst/>
          </a:prstGeom>
          <a:solidFill>
            <a:srgbClr val="E6E6E6"/>
          </a:solidFill>
          <a:ln w="19050" cap="flat" cmpd="sng" algn="ctr">
            <a:solidFill>
              <a:srgbClr val="FFFFFF">
                <a:lumMod val="95000"/>
              </a:srgbClr>
            </a:solidFill>
            <a:prstDash val="solid"/>
          </a:ln>
          <a:effectLst/>
        </p:spPr>
        <p:txBody>
          <a:bodyPr spcFirstLastPara="0" vert="horz" wrap="square" lIns="137160" tIns="91440" rIns="137160" bIns="91440" numCol="1" spcCol="1270" anchor="ctr" anchorCtr="0">
            <a:noAutofit/>
          </a:bodyPr>
          <a:lstStyle/>
          <a:p>
            <a:pPr marL="0" marR="0" lvl="0" indent="0" defTabSz="488950" eaLnBrk="1" fontAlgn="auto" latinLnBrk="0" hangingPunct="1">
              <a:lnSpc>
                <a:spcPct val="100000"/>
              </a:lnSpc>
              <a:spcBef>
                <a:spcPct val="0"/>
              </a:spcBef>
              <a:spcAft>
                <a:spcPts val="1200"/>
              </a:spcAft>
              <a:buClrTx/>
              <a:buSzTx/>
              <a:buFontTx/>
              <a:buNone/>
              <a:tabLst/>
              <a:defRPr/>
            </a:pPr>
            <a:r>
              <a:rPr kumimoji="0" lang="en-US" sz="2000" b="0" i="0" u="none" strike="noStrike" kern="0" cap="none" spc="0" normalizeH="0" baseline="0" noProof="0" dirty="0">
                <a:ln>
                  <a:noFill/>
                </a:ln>
                <a:solidFill>
                  <a:srgbClr val="191919"/>
                </a:solidFill>
                <a:effectLst/>
                <a:uLnTx/>
                <a:uFillTx/>
                <a:latin typeface="Segoe UI"/>
                <a:ea typeface="+mn-ea"/>
                <a:cs typeface="+mn-cs"/>
              </a:rPr>
              <a:t>Build smart apps by infusing insights from your data and drive action with the power of Microsoft Power Platform</a:t>
            </a:r>
            <a:endParaRPr kumimoji="0" lang="en-IN" sz="2000" b="0" i="0" u="none" strike="noStrike" kern="0" cap="none" spc="0" normalizeH="0" baseline="0" noProof="0" dirty="0">
              <a:ln>
                <a:noFill/>
              </a:ln>
              <a:solidFill>
                <a:srgbClr val="191919"/>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59EB6269-A8E2-410C-9FFB-F5923E4BFD11}"/>
              </a:ext>
              <a:ext uri="{C183D7F6-B498-43B3-948B-1728B52AA6E4}">
                <adec:decorative xmlns:adec="http://schemas.microsoft.com/office/drawing/2017/decorative" val="1"/>
              </a:ext>
            </a:extLst>
          </p:cNvPr>
          <p:cNvGrpSpPr/>
          <p:nvPr/>
        </p:nvGrpSpPr>
        <p:grpSpPr>
          <a:xfrm>
            <a:off x="6493211" y="1454775"/>
            <a:ext cx="5077118" cy="3897159"/>
            <a:chOff x="6521347" y="1945295"/>
            <a:chExt cx="5077118" cy="3493952"/>
          </a:xfrm>
        </p:grpSpPr>
        <p:pic>
          <p:nvPicPr>
            <p:cNvPr id="75" name="Picture 74" descr="Power BI dashboard on tablet screen">
              <a:extLst>
                <a:ext uri="{FF2B5EF4-FFF2-40B4-BE49-F238E27FC236}">
                  <a16:creationId xmlns:a16="http://schemas.microsoft.com/office/drawing/2014/main" id="{D0A1035F-48BC-4657-98C0-1C9B29160B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347" y="1945295"/>
              <a:ext cx="4287512" cy="2607737"/>
            </a:xfrm>
            <a:prstGeom prst="rect">
              <a:avLst/>
            </a:prstGeom>
          </p:spPr>
        </p:pic>
        <p:pic>
          <p:nvPicPr>
            <p:cNvPr id="76" name="Picture 75" descr="Power BI dashboard on mobile screen">
              <a:extLst>
                <a:ext uri="{FF2B5EF4-FFF2-40B4-BE49-F238E27FC236}">
                  <a16:creationId xmlns:a16="http://schemas.microsoft.com/office/drawing/2014/main" id="{7629A400-ACF3-42C6-933F-95EAB11781AF}"/>
                </a:ext>
              </a:extLst>
            </p:cNvPr>
            <p:cNvPicPr>
              <a:picLocks noChangeAspect="1"/>
            </p:cNvPicPr>
            <p:nvPr/>
          </p:nvPicPr>
          <p:blipFill>
            <a:blip r:embed="rId4"/>
            <a:stretch>
              <a:fillRect/>
            </a:stretch>
          </p:blipFill>
          <p:spPr>
            <a:xfrm>
              <a:off x="8231186" y="3286278"/>
              <a:ext cx="1352668" cy="2110860"/>
            </a:xfrm>
            <a:prstGeom prst="rect">
              <a:avLst/>
            </a:prstGeom>
          </p:spPr>
        </p:pic>
        <p:pic>
          <p:nvPicPr>
            <p:cNvPr id="77" name="Picture 76" descr="Power BI dashboard on tablet screen">
              <a:extLst>
                <a:ext uri="{FF2B5EF4-FFF2-40B4-BE49-F238E27FC236}">
                  <a16:creationId xmlns:a16="http://schemas.microsoft.com/office/drawing/2014/main" id="{466FA3EC-2593-4A54-B52D-A6F88299C536}"/>
                </a:ext>
              </a:extLst>
            </p:cNvPr>
            <p:cNvPicPr>
              <a:picLocks noChangeAspect="1"/>
            </p:cNvPicPr>
            <p:nvPr/>
          </p:nvPicPr>
          <p:blipFill>
            <a:blip r:embed="rId5"/>
            <a:stretch>
              <a:fillRect/>
            </a:stretch>
          </p:blipFill>
          <p:spPr>
            <a:xfrm>
              <a:off x="9583853" y="2901188"/>
              <a:ext cx="2014612" cy="2538059"/>
            </a:xfrm>
            <a:prstGeom prst="rect">
              <a:avLst/>
            </a:prstGeom>
          </p:spPr>
        </p:pic>
      </p:grpSp>
      <p:sp>
        <p:nvSpPr>
          <p:cNvPr id="4" name="Title 3">
            <a:extLst>
              <a:ext uri="{FF2B5EF4-FFF2-40B4-BE49-F238E27FC236}">
                <a16:creationId xmlns:a16="http://schemas.microsoft.com/office/drawing/2014/main" id="{1FE1323D-3CC3-4988-8CC1-61A53FB8539D}"/>
              </a:ext>
            </a:extLst>
          </p:cNvPr>
          <p:cNvSpPr>
            <a:spLocks noGrp="1"/>
          </p:cNvSpPr>
          <p:nvPr>
            <p:ph type="title"/>
          </p:nvPr>
        </p:nvSpPr>
        <p:spPr>
          <a:xfrm>
            <a:off x="418643" y="234014"/>
            <a:ext cx="11341268" cy="958772"/>
          </a:xfrm>
        </p:spPr>
        <p:txBody>
          <a:bodyPr/>
          <a:lstStyle/>
          <a:p>
            <a:r>
              <a:rPr lang="en-US" spc="-50" dirty="0"/>
              <a:t>Gain insights from your data regardless of where it </a:t>
            </a:r>
            <a:br>
              <a:rPr lang="en-US" spc="-50" dirty="0"/>
            </a:br>
            <a:r>
              <a:rPr lang="en-US" spc="-50" dirty="0"/>
              <a:t>lives with Power BI</a:t>
            </a:r>
            <a:br>
              <a:rPr lang="en-US" spc="-50" dirty="0"/>
            </a:br>
            <a:endParaRPr lang="en-US" dirty="0"/>
          </a:p>
        </p:txBody>
      </p:sp>
    </p:spTree>
    <p:extLst>
      <p:ext uri="{BB962C8B-B14F-4D97-AF65-F5344CB8AC3E}">
        <p14:creationId xmlns:p14="http://schemas.microsoft.com/office/powerpoint/2010/main" val="40175720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8C50CD-E427-4362-BC9B-7F580045B08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52762" y="440493"/>
            <a:ext cx="761905" cy="761905"/>
          </a:xfrm>
          <a:prstGeom prst="rect">
            <a:avLst/>
          </a:prstGeom>
        </p:spPr>
      </p:pic>
      <p:sp>
        <p:nvSpPr>
          <p:cNvPr id="14" name="Rectangle 13">
            <a:extLst>
              <a:ext uri="{FF2B5EF4-FFF2-40B4-BE49-F238E27FC236}">
                <a16:creationId xmlns:a16="http://schemas.microsoft.com/office/drawing/2014/main" id="{A9B992D8-26DE-48FA-83EC-DD864F1F03AB}"/>
              </a:ext>
            </a:extLst>
          </p:cNvPr>
          <p:cNvSpPr/>
          <p:nvPr/>
        </p:nvSpPr>
        <p:spPr>
          <a:xfrm>
            <a:off x="484903" y="1457244"/>
            <a:ext cx="3901565" cy="1282369"/>
          </a:xfrm>
          <a:prstGeom prst="rect">
            <a:avLst/>
          </a:prstGeom>
          <a:solidFill>
            <a:srgbClr val="FFFFFF">
              <a:lumMod val="95000"/>
            </a:srgbClr>
          </a:solidFill>
          <a:ln w="19050" cap="flat" cmpd="sng" algn="ctr">
            <a:solidFill>
              <a:srgbClr val="E6E6E6"/>
            </a:solidFill>
            <a:prstDash val="solid"/>
          </a:ln>
          <a:effectLst/>
        </p:spPr>
        <p:txBody>
          <a:bodyPr spcFirstLastPara="0" vert="horz" wrap="square" lIns="137160" tIns="91440" rIns="137160" bIns="91440" numCol="1" spcCol="1270" anchor="ctr" anchorCtr="0">
            <a:noAutofit/>
          </a:bodyPr>
          <a:lstStyle/>
          <a:p>
            <a:pPr marL="0" marR="0" lvl="0" indent="0" defTabSz="488950" eaLnBrk="1" fontAlgn="auto" latinLnBrk="0" hangingPunct="1">
              <a:lnSpc>
                <a:spcPct val="100000"/>
              </a:lnSpc>
              <a:spcBef>
                <a:spcPct val="0"/>
              </a:spcBef>
              <a:spcAft>
                <a:spcPts val="1200"/>
              </a:spcAft>
              <a:buClrTx/>
              <a:buSzTx/>
              <a:buFontTx/>
              <a:buNone/>
              <a:tabLst/>
              <a:defRPr/>
            </a:pPr>
            <a:r>
              <a:rPr kumimoji="0" lang="en-US" sz="1600" b="0" i="0" u="none" strike="noStrike" kern="0" cap="none" spc="0" normalizeH="0" baseline="0" noProof="0" dirty="0">
                <a:ln>
                  <a:noFill/>
                </a:ln>
                <a:solidFill>
                  <a:srgbClr val="191919"/>
                </a:solidFill>
                <a:effectLst/>
                <a:uLnTx/>
                <a:uFillTx/>
                <a:latin typeface="Segoe UI"/>
                <a:ea typeface="+mn-ea"/>
                <a:cs typeface="+mn-cs"/>
              </a:rPr>
              <a:t>Enable subject matter experts to easily create powerful virtual agents using a guided, no-code graphical interface—all without the need for data scientists or developers</a:t>
            </a:r>
            <a:endParaRPr kumimoji="0" lang="en-IN" sz="1600" b="0" i="0" u="none" strike="noStrike" kern="0" cap="none" spc="0" normalizeH="0" baseline="0" noProof="0" dirty="0">
              <a:ln>
                <a:noFill/>
              </a:ln>
              <a:solidFill>
                <a:srgbClr val="191919"/>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DBD82D16-8D03-47A6-9709-4A97360D64E7}"/>
              </a:ext>
            </a:extLst>
          </p:cNvPr>
          <p:cNvSpPr/>
          <p:nvPr/>
        </p:nvSpPr>
        <p:spPr>
          <a:xfrm>
            <a:off x="484904" y="2815030"/>
            <a:ext cx="3901563" cy="1427979"/>
          </a:xfrm>
          <a:prstGeom prst="rect">
            <a:avLst/>
          </a:prstGeom>
          <a:solidFill>
            <a:srgbClr val="FFFFFF">
              <a:lumMod val="95000"/>
            </a:srgbClr>
          </a:solidFill>
          <a:ln w="19050" cap="flat" cmpd="sng" algn="ctr">
            <a:solidFill>
              <a:srgbClr val="E6E6E6"/>
            </a:solidFill>
            <a:prstDash val="solid"/>
          </a:ln>
          <a:effectLst/>
        </p:spPr>
        <p:txBody>
          <a:bodyPr spcFirstLastPara="0" vert="horz" wrap="square" lIns="137160" tIns="91440" rIns="137160" bIns="91440" numCol="1" spcCol="1270" anchor="ctr" anchorCtr="0">
            <a:noAutofit/>
          </a:bodyPr>
          <a:lstStyle/>
          <a:p>
            <a:pPr marL="0" marR="0" lvl="0" indent="0" defTabSz="488950" eaLnBrk="1" fontAlgn="auto" latinLnBrk="0" hangingPunct="1">
              <a:lnSpc>
                <a:spcPct val="100000"/>
              </a:lnSpc>
              <a:spcBef>
                <a:spcPct val="0"/>
              </a:spcBef>
              <a:spcAft>
                <a:spcPts val="1200"/>
              </a:spcAft>
              <a:buClrTx/>
              <a:buSzTx/>
              <a:buFontTx/>
              <a:buNone/>
              <a:tabLst/>
              <a:defRPr/>
            </a:pPr>
            <a:r>
              <a:rPr kumimoji="0" lang="en-US" sz="1600" b="0" i="0" u="none" strike="noStrike" kern="0" cap="none" spc="0" normalizeH="0" baseline="0" noProof="0" dirty="0">
                <a:ln>
                  <a:noFill/>
                </a:ln>
                <a:solidFill>
                  <a:srgbClr val="191919"/>
                </a:solidFill>
                <a:effectLst/>
                <a:uLnTx/>
                <a:uFillTx/>
                <a:latin typeface="Segoe UI"/>
                <a:ea typeface="+mn-ea"/>
                <a:cs typeface="+mn-cs"/>
              </a:rPr>
              <a:t>Enable the virtual agent to take action on the customer’s behalf. Easily integrate your virtual agent with hundreds of services and systems out of the box or create custom workflows</a:t>
            </a:r>
            <a:endParaRPr kumimoji="0" lang="en-IN" sz="1600" b="0" i="0" u="none" strike="noStrike" kern="0" cap="none" spc="0" normalizeH="0" baseline="0" noProof="0" dirty="0">
              <a:ln>
                <a:noFill/>
              </a:ln>
              <a:solidFill>
                <a:srgbClr val="191919"/>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451ABBD5-2DFD-4A38-85E6-56F5E64D32E1}"/>
              </a:ext>
            </a:extLst>
          </p:cNvPr>
          <p:cNvSpPr/>
          <p:nvPr/>
        </p:nvSpPr>
        <p:spPr>
          <a:xfrm>
            <a:off x="484904" y="4315345"/>
            <a:ext cx="3901562" cy="1257178"/>
          </a:xfrm>
          <a:prstGeom prst="rect">
            <a:avLst/>
          </a:prstGeom>
          <a:solidFill>
            <a:srgbClr val="FFFFFF">
              <a:lumMod val="95000"/>
            </a:srgbClr>
          </a:solidFill>
          <a:ln w="19050" cap="flat" cmpd="sng" algn="ctr">
            <a:solidFill>
              <a:srgbClr val="E6E6E6"/>
            </a:solidFill>
            <a:prstDash val="solid"/>
          </a:ln>
          <a:effectLst/>
        </p:spPr>
        <p:txBody>
          <a:bodyPr spcFirstLastPara="0" vert="horz" wrap="square" lIns="137160" tIns="91440" rIns="137160" bIns="91440" numCol="1" spcCol="1270" anchor="ctr" anchorCtr="0">
            <a:noAutofit/>
          </a:bodyPr>
          <a:lstStyle/>
          <a:p>
            <a:pPr marL="0" marR="0" lvl="0" indent="0" defTabSz="488950" eaLnBrk="1" fontAlgn="auto" latinLnBrk="0" hangingPunct="1">
              <a:lnSpc>
                <a:spcPct val="100000"/>
              </a:lnSpc>
              <a:spcBef>
                <a:spcPct val="0"/>
              </a:spcBef>
              <a:spcAft>
                <a:spcPts val="1200"/>
              </a:spcAft>
              <a:buClrTx/>
              <a:buSzTx/>
              <a:buFontTx/>
              <a:buNone/>
              <a:tabLst/>
              <a:defRPr/>
            </a:pPr>
            <a:r>
              <a:rPr kumimoji="0" lang="en-US" sz="1600" b="0" i="0" u="none" strike="noStrike" kern="0" cap="none" spc="0" normalizeH="0" baseline="0" noProof="0" dirty="0">
                <a:ln>
                  <a:noFill/>
                </a:ln>
                <a:solidFill>
                  <a:srgbClr val="191919"/>
                </a:solidFill>
                <a:effectLst/>
                <a:uLnTx/>
                <a:uFillTx/>
                <a:latin typeface="Segoe UI"/>
                <a:ea typeface="+mn-ea"/>
                <a:cs typeface="+mn-cs"/>
              </a:rPr>
              <a:t>Keep an eye on how your virtual agent is performing by using conversational metrics and dashboards. Get in-depth AI-driven insights to improve bot performance</a:t>
            </a:r>
            <a:endParaRPr kumimoji="0" lang="en-IN" sz="1600" b="0" i="0" u="none" strike="noStrike" kern="0" cap="none" spc="0" normalizeH="0" baseline="0" noProof="0" dirty="0">
              <a:ln>
                <a:noFill/>
              </a:ln>
              <a:solidFill>
                <a:srgbClr val="191919"/>
              </a:solidFill>
              <a:effectLst/>
              <a:uLnTx/>
              <a:uFillTx/>
              <a:latin typeface="Segoe UI"/>
              <a:ea typeface="+mn-ea"/>
              <a:cs typeface="+mn-cs"/>
            </a:endParaRPr>
          </a:p>
        </p:txBody>
      </p:sp>
      <p:pic>
        <p:nvPicPr>
          <p:cNvPr id="17" name="Picture 16" descr="Power Virtual Agents chat screenshot image">
            <a:extLst>
              <a:ext uri="{FF2B5EF4-FFF2-40B4-BE49-F238E27FC236}">
                <a16:creationId xmlns:a16="http://schemas.microsoft.com/office/drawing/2014/main" id="{0A3DE491-DD11-4675-9A77-49476D0CD502}"/>
              </a:ext>
            </a:extLst>
          </p:cNvPr>
          <p:cNvPicPr>
            <a:picLocks noChangeAspect="1"/>
          </p:cNvPicPr>
          <p:nvPr/>
        </p:nvPicPr>
        <p:blipFill>
          <a:blip r:embed="rId4"/>
          <a:srcRect t="161" b="161"/>
          <a:stretch/>
        </p:blipFill>
        <p:spPr>
          <a:xfrm>
            <a:off x="4796134" y="1509826"/>
            <a:ext cx="6737450" cy="3990641"/>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solidFill>
              <a:srgbClr val="0B556A"/>
            </a:solidFill>
          </a:ln>
        </p:spPr>
      </p:pic>
      <p:sp>
        <p:nvSpPr>
          <p:cNvPr id="2" name="Title 1">
            <a:extLst>
              <a:ext uri="{FF2B5EF4-FFF2-40B4-BE49-F238E27FC236}">
                <a16:creationId xmlns:a16="http://schemas.microsoft.com/office/drawing/2014/main" id="{8320F5C2-076F-4855-8B7B-365FBA4089BB}"/>
              </a:ext>
            </a:extLst>
          </p:cNvPr>
          <p:cNvSpPr>
            <a:spLocks noGrp="1"/>
          </p:cNvSpPr>
          <p:nvPr>
            <p:ph type="title"/>
          </p:nvPr>
        </p:nvSpPr>
        <p:spPr>
          <a:xfrm>
            <a:off x="418643" y="481072"/>
            <a:ext cx="11341268" cy="680196"/>
          </a:xfrm>
        </p:spPr>
        <p:txBody>
          <a:bodyPr/>
          <a:lstStyle/>
          <a:p>
            <a:r>
              <a:rPr lang="en-US" spc="-50" dirty="0"/>
              <a:t>Build powerful virtual agents with Power Virtual Agents</a:t>
            </a:r>
            <a:br>
              <a:rPr lang="en-US" spc="-50" dirty="0"/>
            </a:br>
            <a:endParaRPr lang="en-US" dirty="0"/>
          </a:p>
        </p:txBody>
      </p:sp>
    </p:spTree>
    <p:extLst>
      <p:ext uri="{BB962C8B-B14F-4D97-AF65-F5344CB8AC3E}">
        <p14:creationId xmlns:p14="http://schemas.microsoft.com/office/powerpoint/2010/main" val="11555054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1959D02-72F4-445C-AD0E-6996BAFCA9C0}"/>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70" normalizeH="0" baseline="0" noProof="0" dirty="0">
                <a:ln w="3175">
                  <a:noFill/>
                </a:ln>
                <a:solidFill>
                  <a:srgbClr val="000000"/>
                </a:solidFill>
                <a:effectLst/>
                <a:uLnTx/>
                <a:uFillTx/>
                <a:latin typeface="Segoe UI Semibold"/>
                <a:ea typeface="+mn-ea"/>
                <a:cs typeface="Segoe UI" pitchFamily="34" charset="0"/>
              </a:rPr>
              <a:t>Microsoft </a:t>
            </a:r>
            <a:r>
              <a:rPr kumimoji="0" lang="en-US" sz="3200" b="0" i="0" u="none" strike="noStrike" kern="1200" cap="none" spc="-70" normalizeH="0" baseline="0" noProof="0" dirty="0" err="1">
                <a:ln w="3175">
                  <a:noFill/>
                </a:ln>
                <a:solidFill>
                  <a:srgbClr val="000000"/>
                </a:solidFill>
                <a:effectLst/>
                <a:uLnTx/>
                <a:uFillTx/>
                <a:latin typeface="Segoe UI Semibold"/>
                <a:ea typeface="+mn-ea"/>
                <a:cs typeface="Segoe UI" pitchFamily="34" charset="0"/>
              </a:rPr>
              <a:t>Dataverse</a:t>
            </a:r>
            <a:endParaRPr kumimoji="0" lang="en-US" sz="3200" b="0" i="0" u="none" strike="noStrike" kern="1200" cap="none" spc="-70" normalizeH="0" baseline="0" noProof="0" dirty="0">
              <a:ln w="3175">
                <a:noFill/>
              </a:ln>
              <a:solidFill>
                <a:srgbClr val="000000"/>
              </a:solidFill>
              <a:effectLst/>
              <a:uLnTx/>
              <a:uFillTx/>
              <a:latin typeface="Segoe UI Semibold"/>
              <a:ea typeface="+mn-ea"/>
              <a:cs typeface="Segoe UI" pitchFamily="34" charset="0"/>
            </a:endParaRPr>
          </a:p>
        </p:txBody>
      </p:sp>
      <p:sp>
        <p:nvSpPr>
          <p:cNvPr id="15" name="TextBox 14">
            <a:extLst>
              <a:ext uri="{FF2B5EF4-FFF2-40B4-BE49-F238E27FC236}">
                <a16:creationId xmlns:a16="http://schemas.microsoft.com/office/drawing/2014/main" id="{1AA07EB7-F307-4F1E-82BC-46EE60EA224F}"/>
              </a:ext>
            </a:extLst>
          </p:cNvPr>
          <p:cNvSpPr txBox="1"/>
          <p:nvPr/>
        </p:nvSpPr>
        <p:spPr>
          <a:xfrm>
            <a:off x="1824545" y="1358940"/>
            <a:ext cx="9744374" cy="1107996"/>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rPr>
              <a:t>Microsoft Dataverse (formerly Common Data Service): Cloud-scale database used to securely store and manage data for Business Applications</a:t>
            </a:r>
          </a:p>
        </p:txBody>
      </p:sp>
      <p:cxnSp>
        <p:nvCxnSpPr>
          <p:cNvPr id="16" name="Straight Connector 15">
            <a:extLst>
              <a:ext uri="{FF2B5EF4-FFF2-40B4-BE49-F238E27FC236}">
                <a16:creationId xmlns:a16="http://schemas.microsoft.com/office/drawing/2014/main" id="{6C2467C6-D26F-48F1-BA8F-6C8AB2F55F15}"/>
              </a:ext>
              <a:ext uri="{C183D7F6-B498-43B3-948B-1728B52AA6E4}">
                <adec:decorative xmlns:adec="http://schemas.microsoft.com/office/drawing/2017/decorative" val="1"/>
              </a:ext>
            </a:extLst>
          </p:cNvPr>
          <p:cNvCxnSpPr>
            <a:cxnSpLocks/>
          </p:cNvCxnSpPr>
          <p:nvPr/>
        </p:nvCxnSpPr>
        <p:spPr>
          <a:xfrm>
            <a:off x="1865014" y="2773325"/>
            <a:ext cx="9699107" cy="0"/>
          </a:xfrm>
          <a:prstGeom prst="line">
            <a:avLst/>
          </a:prstGeom>
          <a:noFill/>
          <a:ln w="19050" cap="flat" cmpd="sng" algn="ctr">
            <a:solidFill>
              <a:srgbClr val="FFFFFF">
                <a:lumMod val="65000"/>
              </a:srgbClr>
            </a:solidFill>
            <a:prstDash val="dash"/>
            <a:headEnd type="none"/>
            <a:tailEnd type="none"/>
          </a:ln>
          <a:effectLst/>
        </p:spPr>
      </p:cxnSp>
      <p:sp>
        <p:nvSpPr>
          <p:cNvPr id="18" name="TextBox 17">
            <a:extLst>
              <a:ext uri="{FF2B5EF4-FFF2-40B4-BE49-F238E27FC236}">
                <a16:creationId xmlns:a16="http://schemas.microsoft.com/office/drawing/2014/main" id="{14A64C76-F77F-46E2-B60F-FC917428C7D6}"/>
              </a:ext>
            </a:extLst>
          </p:cNvPr>
          <p:cNvSpPr txBox="1"/>
          <p:nvPr/>
        </p:nvSpPr>
        <p:spPr>
          <a:xfrm>
            <a:off x="1865014" y="3263448"/>
            <a:ext cx="9744374" cy="738664"/>
          </a:xfrm>
          <a:prstGeom prst="rect">
            <a:avLst/>
          </a:prstGeom>
          <a:noFill/>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rPr>
              <a:t>Common Data Model: Definition of standard tables that represent commonly used concepts and activities </a:t>
            </a:r>
          </a:p>
        </p:txBody>
      </p:sp>
      <p:pic>
        <p:nvPicPr>
          <p:cNvPr id="19" name="Picture 18" descr="Dataverse icon.">
            <a:extLst>
              <a:ext uri="{FF2B5EF4-FFF2-40B4-BE49-F238E27FC236}">
                <a16:creationId xmlns:a16="http://schemas.microsoft.com/office/drawing/2014/main" id="{7DBD2B52-5E30-4EDE-B472-2A7981276A3A}"/>
              </a:ext>
            </a:extLst>
          </p:cNvPr>
          <p:cNvPicPr>
            <a:picLocks noChangeAspect="1"/>
          </p:cNvPicPr>
          <p:nvPr/>
        </p:nvPicPr>
        <p:blipFill>
          <a:blip r:embed="rId3"/>
          <a:stretch>
            <a:fillRect/>
          </a:stretch>
        </p:blipFill>
        <p:spPr>
          <a:xfrm>
            <a:off x="10730392" y="337857"/>
            <a:ext cx="761905" cy="761905"/>
          </a:xfrm>
          <a:prstGeom prst="rect">
            <a:avLst/>
          </a:prstGeom>
        </p:spPr>
      </p:pic>
      <p:grpSp>
        <p:nvGrpSpPr>
          <p:cNvPr id="9" name="Group 8">
            <a:extLst>
              <a:ext uri="{FF2B5EF4-FFF2-40B4-BE49-F238E27FC236}">
                <a16:creationId xmlns:a16="http://schemas.microsoft.com/office/drawing/2014/main" id="{1BFE1929-7764-4598-B7D5-2C0F6378524F}"/>
              </a:ext>
              <a:ext uri="{C183D7F6-B498-43B3-948B-1728B52AA6E4}">
                <adec:decorative xmlns:adec="http://schemas.microsoft.com/office/drawing/2017/decorative" val="1"/>
              </a:ext>
            </a:extLst>
          </p:cNvPr>
          <p:cNvGrpSpPr/>
          <p:nvPr/>
        </p:nvGrpSpPr>
        <p:grpSpPr>
          <a:xfrm>
            <a:off x="418643" y="2980724"/>
            <a:ext cx="896425" cy="896552"/>
            <a:chOff x="418643" y="2980724"/>
            <a:chExt cx="896425" cy="896552"/>
          </a:xfrm>
        </p:grpSpPr>
        <p:grpSp>
          <p:nvGrpSpPr>
            <p:cNvPr id="10" name="Group 9">
              <a:extLst>
                <a:ext uri="{FF2B5EF4-FFF2-40B4-BE49-F238E27FC236}">
                  <a16:creationId xmlns:a16="http://schemas.microsoft.com/office/drawing/2014/main" id="{03D640E6-ADD4-43AE-B943-0114EA7D5A33}"/>
                </a:ext>
                <a:ext uri="{C183D7F6-B498-43B3-948B-1728B52AA6E4}">
                  <adec:decorative xmlns:adec="http://schemas.microsoft.com/office/drawing/2017/decorative" val="1"/>
                </a:ext>
              </a:extLst>
            </p:cNvPr>
            <p:cNvGrpSpPr/>
            <p:nvPr/>
          </p:nvGrpSpPr>
          <p:grpSpPr>
            <a:xfrm>
              <a:off x="418643" y="2980724"/>
              <a:ext cx="896425" cy="896552"/>
              <a:chOff x="7962901" y="3032919"/>
              <a:chExt cx="981074" cy="981076"/>
            </a:xfrm>
          </p:grpSpPr>
          <p:sp>
            <p:nvSpPr>
              <p:cNvPr id="12" name="Freeform 5">
                <a:extLst>
                  <a:ext uri="{FF2B5EF4-FFF2-40B4-BE49-F238E27FC236}">
                    <a16:creationId xmlns:a16="http://schemas.microsoft.com/office/drawing/2014/main" id="{96A2A452-89CF-4E48-9AB2-F4BD7A83874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 name="Freeform 6">
                <a:extLst>
                  <a:ext uri="{FF2B5EF4-FFF2-40B4-BE49-F238E27FC236}">
                    <a16:creationId xmlns:a16="http://schemas.microsoft.com/office/drawing/2014/main" id="{14AF0DDB-686C-4A48-AC2D-EBCABD4AEB74}"/>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 name="shield_3" title="Icon of a shield with an exclamation point inside">
              <a:extLst>
                <a:ext uri="{FF2B5EF4-FFF2-40B4-BE49-F238E27FC236}">
                  <a16:creationId xmlns:a16="http://schemas.microsoft.com/office/drawing/2014/main" id="{AB2BB546-B7E6-4A04-BE48-52AE6C5A13DA}"/>
                </a:ext>
              </a:extLst>
            </p:cNvPr>
            <p:cNvSpPr>
              <a:spLocks noChangeAspect="1" noEditPoints="1"/>
            </p:cNvSpPr>
            <p:nvPr/>
          </p:nvSpPr>
          <p:spPr bwMode="auto">
            <a:xfrm>
              <a:off x="671673" y="3231182"/>
              <a:ext cx="390366" cy="39563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descr="Icon of a padlock">
            <a:extLst>
              <a:ext uri="{FF2B5EF4-FFF2-40B4-BE49-F238E27FC236}">
                <a16:creationId xmlns:a16="http://schemas.microsoft.com/office/drawing/2014/main" id="{62DA36DC-F7E1-4F4E-8C71-51C71D5D7B0C}"/>
              </a:ext>
            </a:extLst>
          </p:cNvPr>
          <p:cNvGrpSpPr/>
          <p:nvPr/>
        </p:nvGrpSpPr>
        <p:grpSpPr>
          <a:xfrm>
            <a:off x="418643" y="1456896"/>
            <a:ext cx="896425" cy="896552"/>
            <a:chOff x="418643" y="1456896"/>
            <a:chExt cx="896425" cy="896552"/>
          </a:xfrm>
        </p:grpSpPr>
        <p:grpSp>
          <p:nvGrpSpPr>
            <p:cNvPr id="22" name="Group 21">
              <a:extLst>
                <a:ext uri="{FF2B5EF4-FFF2-40B4-BE49-F238E27FC236}">
                  <a16:creationId xmlns:a16="http://schemas.microsoft.com/office/drawing/2014/main" id="{07F7DFEC-60C9-40E7-8CD6-CF3522F99917}"/>
                </a:ext>
                <a:ext uri="{C183D7F6-B498-43B3-948B-1728B52AA6E4}">
                  <adec:decorative xmlns:adec="http://schemas.microsoft.com/office/drawing/2017/decorative" val="1"/>
                </a:ext>
              </a:extLst>
            </p:cNvPr>
            <p:cNvGrpSpPr/>
            <p:nvPr/>
          </p:nvGrpSpPr>
          <p:grpSpPr>
            <a:xfrm>
              <a:off x="418643" y="1456896"/>
              <a:ext cx="896425" cy="896552"/>
              <a:chOff x="7962901" y="3032919"/>
              <a:chExt cx="981074" cy="981076"/>
            </a:xfrm>
          </p:grpSpPr>
          <p:sp>
            <p:nvSpPr>
              <p:cNvPr id="24" name="Freeform 5">
                <a:extLst>
                  <a:ext uri="{FF2B5EF4-FFF2-40B4-BE49-F238E27FC236}">
                    <a16:creationId xmlns:a16="http://schemas.microsoft.com/office/drawing/2014/main" id="{1404FCEE-4766-486E-8146-55EC8F3DD9A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5" name="Freeform 6">
                <a:extLst>
                  <a:ext uri="{FF2B5EF4-FFF2-40B4-BE49-F238E27FC236}">
                    <a16:creationId xmlns:a16="http://schemas.microsoft.com/office/drawing/2014/main" id="{1E954BBC-9522-4533-BF64-404EA2DC15FB}"/>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3" name="Lock" title="Icon of a padlock">
              <a:extLst>
                <a:ext uri="{FF2B5EF4-FFF2-40B4-BE49-F238E27FC236}">
                  <a16:creationId xmlns:a16="http://schemas.microsoft.com/office/drawing/2014/main" id="{1B9EB32A-C7DC-475F-BFE3-769978B2E4FB}"/>
                </a:ext>
              </a:extLst>
            </p:cNvPr>
            <p:cNvSpPr>
              <a:spLocks noChangeAspect="1" noEditPoints="1"/>
            </p:cNvSpPr>
            <p:nvPr/>
          </p:nvSpPr>
          <p:spPr bwMode="auto">
            <a:xfrm>
              <a:off x="723556" y="1704892"/>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997130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F56C24-0040-4E4B-ACE6-778DA716CF61}"/>
              </a:ext>
              <a:ext uri="{C183D7F6-B498-43B3-948B-1728B52AA6E4}">
                <adec:decorative xmlns:adec="http://schemas.microsoft.com/office/drawing/2017/decorative" val="1"/>
              </a:ext>
            </a:extLst>
          </p:cNvPr>
          <p:cNvSpPr/>
          <p:nvPr/>
        </p:nvSpPr>
        <p:spPr bwMode="auto">
          <a:xfrm>
            <a:off x="689318" y="2405576"/>
            <a:ext cx="11126865" cy="3305909"/>
          </a:xfrm>
          <a:prstGeom prst="rect">
            <a:avLst/>
          </a:prstGeom>
          <a:ln>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271681"/>
            <a:ext cx="11341268" cy="680196"/>
          </a:xfrm>
        </p:spPr>
        <p:txBody>
          <a:bodyPr/>
          <a:lstStyle/>
          <a:p>
            <a:pPr defTabSz="914049">
              <a:defRPr/>
            </a:pPr>
            <a:r>
              <a:rPr lang="en-US" altLang="zh-CN" sz="3200" dirty="0">
                <a:latin typeface="Segoe UI Semibold" panose="020B0702040204020203" pitchFamily="34" charset="0"/>
                <a:cs typeface="Segoe UI Semibold" panose="020B0702040204020203" pitchFamily="34" charset="0"/>
              </a:rPr>
              <a:t>Dataverse</a:t>
            </a:r>
            <a:endParaRPr lang="en-US" altLang="zh-CN" sz="3200" i="1" dirty="0">
              <a:latin typeface="Segoe UI Semibold" panose="020B0702040204020203" pitchFamily="34" charset="0"/>
              <a:cs typeface="Segoe UI Semibold" panose="020B0702040204020203" pitchFamily="34" charset="0"/>
            </a:endParaRPr>
          </a:p>
        </p:txBody>
      </p:sp>
      <p:sp>
        <p:nvSpPr>
          <p:cNvPr id="68" name="TextBox 67">
            <a:extLst>
              <a:ext uri="{FF2B5EF4-FFF2-40B4-BE49-F238E27FC236}">
                <a16:creationId xmlns:a16="http://schemas.microsoft.com/office/drawing/2014/main" id="{136718C0-ECD2-4E91-B0B6-B9452E493D85}"/>
              </a:ext>
            </a:extLst>
          </p:cNvPr>
          <p:cNvSpPr txBox="1"/>
          <p:nvPr/>
        </p:nvSpPr>
        <p:spPr>
          <a:xfrm>
            <a:off x="784050" y="973861"/>
            <a:ext cx="11063235"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Allows you to securely store and manage the data used in apps</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Dataverse is how Power Apps, Office, and the Dynamics suite of products integrate with a single system of record for business data</a:t>
            </a:r>
          </a:p>
        </p:txBody>
      </p:sp>
      <p:grpSp>
        <p:nvGrpSpPr>
          <p:cNvPr id="69" name="Group 68">
            <a:extLst>
              <a:ext uri="{FF2B5EF4-FFF2-40B4-BE49-F238E27FC236}">
                <a16:creationId xmlns:a16="http://schemas.microsoft.com/office/drawing/2014/main" id="{AB7278F2-603D-47B3-9358-9FDA2782C8D3}"/>
              </a:ext>
              <a:ext uri="{C183D7F6-B498-43B3-948B-1728B52AA6E4}">
                <adec:decorative xmlns:adec="http://schemas.microsoft.com/office/drawing/2017/decorative" val="1"/>
              </a:ext>
            </a:extLst>
          </p:cNvPr>
          <p:cNvGrpSpPr/>
          <p:nvPr/>
        </p:nvGrpSpPr>
        <p:grpSpPr>
          <a:xfrm>
            <a:off x="984739" y="2616589"/>
            <a:ext cx="10480430" cy="2827605"/>
            <a:chOff x="1090961" y="2457871"/>
            <a:chExt cx="10627456" cy="3480836"/>
          </a:xfrm>
        </p:grpSpPr>
        <p:grpSp>
          <p:nvGrpSpPr>
            <p:cNvPr id="70" name="Group 69" descr="Powerapps and Connectivity Icons: &quot;Build Power Apps apps and automate workflows against the data stored in CDS&quot;">
              <a:extLst>
                <a:ext uri="{FF2B5EF4-FFF2-40B4-BE49-F238E27FC236}">
                  <a16:creationId xmlns:a16="http://schemas.microsoft.com/office/drawing/2014/main" id="{6E438BD2-B1A0-4430-B025-6A9F1A41DBC4}"/>
                </a:ext>
              </a:extLst>
            </p:cNvPr>
            <p:cNvGrpSpPr/>
            <p:nvPr/>
          </p:nvGrpSpPr>
          <p:grpSpPr>
            <a:xfrm>
              <a:off x="4136163" y="2828243"/>
              <a:ext cx="3681134" cy="3110464"/>
              <a:chOff x="4136163" y="2828243"/>
              <a:chExt cx="3681134" cy="3110464"/>
            </a:xfrm>
          </p:grpSpPr>
          <p:pic>
            <p:nvPicPr>
              <p:cNvPr id="89" name="Picture 88">
                <a:extLst>
                  <a:ext uri="{FF2B5EF4-FFF2-40B4-BE49-F238E27FC236}">
                    <a16:creationId xmlns:a16="http://schemas.microsoft.com/office/drawing/2014/main" id="{8BC540C5-969D-4706-A97C-1DE66013E733}"/>
                  </a:ext>
                </a:extLst>
              </p:cNvPr>
              <p:cNvPicPr>
                <a:picLocks noChangeAspect="1"/>
              </p:cNvPicPr>
              <p:nvPr/>
            </p:nvPicPr>
            <p:blipFill rotWithShape="1">
              <a:blip r:embed="rId3"/>
              <a:srcRect l="68769" r="6287" b="30713"/>
              <a:stretch/>
            </p:blipFill>
            <p:spPr>
              <a:xfrm>
                <a:off x="4582945" y="2828243"/>
                <a:ext cx="1371600" cy="1233693"/>
              </a:xfrm>
              <a:prstGeom prst="rect">
                <a:avLst/>
              </a:prstGeom>
            </p:spPr>
          </p:pic>
          <p:sp>
            <p:nvSpPr>
              <p:cNvPr id="90" name="TextBox 89">
                <a:extLst>
                  <a:ext uri="{FF2B5EF4-FFF2-40B4-BE49-F238E27FC236}">
                    <a16:creationId xmlns:a16="http://schemas.microsoft.com/office/drawing/2014/main" id="{7FC5F855-31FF-403A-ACD4-58F388A2000E}"/>
                  </a:ext>
                </a:extLst>
              </p:cNvPr>
              <p:cNvSpPr txBox="1"/>
              <p:nvPr/>
            </p:nvSpPr>
            <p:spPr>
              <a:xfrm>
                <a:off x="4136163" y="4923044"/>
                <a:ext cx="3681134" cy="1015663"/>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Build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Power Apps apps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and automate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workflows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against the data stored in Dataverse</a:t>
                </a:r>
              </a:p>
            </p:txBody>
          </p:sp>
          <p:grpSp>
            <p:nvGrpSpPr>
              <p:cNvPr id="91" name="Group 90">
                <a:extLst>
                  <a:ext uri="{FF2B5EF4-FFF2-40B4-BE49-F238E27FC236}">
                    <a16:creationId xmlns:a16="http://schemas.microsoft.com/office/drawing/2014/main" id="{7260AF44-ABF8-4586-BACC-742D4A4BB51D}"/>
                  </a:ext>
                </a:extLst>
              </p:cNvPr>
              <p:cNvGrpSpPr/>
              <p:nvPr/>
            </p:nvGrpSpPr>
            <p:grpSpPr>
              <a:xfrm>
                <a:off x="6168804" y="3207410"/>
                <a:ext cx="1560558" cy="828809"/>
                <a:chOff x="6168804" y="3207410"/>
                <a:chExt cx="1560558" cy="828809"/>
              </a:xfrm>
            </p:grpSpPr>
            <p:sp>
              <p:nvSpPr>
                <p:cNvPr id="92" name="cloud" title="Icon of a cloud">
                  <a:extLst>
                    <a:ext uri="{FF2B5EF4-FFF2-40B4-BE49-F238E27FC236}">
                      <a16:creationId xmlns:a16="http://schemas.microsoft.com/office/drawing/2014/main" id="{001E706B-5801-4069-9334-6848565DA046}"/>
                    </a:ext>
                  </a:extLst>
                </p:cNvPr>
                <p:cNvSpPr>
                  <a:spLocks noChangeAspect="1"/>
                </p:cNvSpPr>
                <p:nvPr/>
              </p:nvSpPr>
              <p:spPr bwMode="auto">
                <a:xfrm>
                  <a:off x="6937357" y="3286786"/>
                  <a:ext cx="433511" cy="2743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rgbClr val="A0317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93" name="AlarmClock_E919" title="Icon of an alarm clock">
                  <a:extLst>
                    <a:ext uri="{FF2B5EF4-FFF2-40B4-BE49-F238E27FC236}">
                      <a16:creationId xmlns:a16="http://schemas.microsoft.com/office/drawing/2014/main" id="{B45E1180-1DCF-401B-A594-537E99F923FD}"/>
                    </a:ext>
                  </a:extLst>
                </p:cNvPr>
                <p:cNvSpPr>
                  <a:spLocks noChangeAspect="1" noEditPoints="1"/>
                </p:cNvSpPr>
                <p:nvPr/>
              </p:nvSpPr>
              <p:spPr bwMode="auto">
                <a:xfrm>
                  <a:off x="6168804" y="3572996"/>
                  <a:ext cx="293728" cy="27432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rgbClr val="A0317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Clipboard" title="Icon of a clipboard">
                  <a:extLst>
                    <a:ext uri="{FF2B5EF4-FFF2-40B4-BE49-F238E27FC236}">
                      <a16:creationId xmlns:a16="http://schemas.microsoft.com/office/drawing/2014/main" id="{EE17A2EF-22D1-4A47-B6F9-92D57BAEC1D8}"/>
                    </a:ext>
                  </a:extLst>
                </p:cNvPr>
                <p:cNvSpPr>
                  <a:spLocks noChangeAspect="1" noEditPoints="1"/>
                </p:cNvSpPr>
                <p:nvPr/>
              </p:nvSpPr>
              <p:spPr bwMode="auto">
                <a:xfrm>
                  <a:off x="6550557" y="3207410"/>
                  <a:ext cx="274320" cy="377659"/>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rgbClr val="A0317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speech_2" title="Icon of a chat bubble">
                  <a:extLst>
                    <a:ext uri="{FF2B5EF4-FFF2-40B4-BE49-F238E27FC236}">
                      <a16:creationId xmlns:a16="http://schemas.microsoft.com/office/drawing/2014/main" id="{3F629000-7848-4E71-B6C0-66BD5F367ED0}"/>
                    </a:ext>
                  </a:extLst>
                </p:cNvPr>
                <p:cNvSpPr>
                  <a:spLocks noChangeAspect="1" noEditPoints="1"/>
                </p:cNvSpPr>
                <p:nvPr/>
              </p:nvSpPr>
              <p:spPr bwMode="auto">
                <a:xfrm>
                  <a:off x="7420573" y="3610804"/>
                  <a:ext cx="308789" cy="27432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A0317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96" name="Straight Connector 95">
                  <a:extLst>
                    <a:ext uri="{FF2B5EF4-FFF2-40B4-BE49-F238E27FC236}">
                      <a16:creationId xmlns:a16="http://schemas.microsoft.com/office/drawing/2014/main" id="{82356226-0D80-4ED2-AF22-C5F2510D029B}"/>
                    </a:ext>
                  </a:extLst>
                </p:cNvPr>
                <p:cNvCxnSpPr>
                  <a:cxnSpLocks/>
                </p:cNvCxnSpPr>
                <p:nvPr/>
              </p:nvCxnSpPr>
              <p:spPr>
                <a:xfrm>
                  <a:off x="6474129" y="3744131"/>
                  <a:ext cx="263286" cy="292088"/>
                </a:xfrm>
                <a:prstGeom prst="line">
                  <a:avLst/>
                </a:prstGeom>
                <a:ln w="15875">
                  <a:solidFill>
                    <a:schemeClr val="accent2">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A1178C4-BD68-41ED-A056-8DF1FEB4526A}"/>
                    </a:ext>
                  </a:extLst>
                </p:cNvPr>
                <p:cNvCxnSpPr>
                  <a:cxnSpLocks/>
                </p:cNvCxnSpPr>
                <p:nvPr/>
              </p:nvCxnSpPr>
              <p:spPr>
                <a:xfrm flipH="1">
                  <a:off x="7068842" y="3744131"/>
                  <a:ext cx="263044" cy="292088"/>
                </a:xfrm>
                <a:prstGeom prst="line">
                  <a:avLst/>
                </a:prstGeom>
                <a:ln w="15875">
                  <a:solidFill>
                    <a:schemeClr val="accent2">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BB435FE-A375-4B62-AF64-B77EC74CF54B}"/>
                    </a:ext>
                  </a:extLst>
                </p:cNvPr>
                <p:cNvCxnSpPr>
                  <a:cxnSpLocks/>
                </p:cNvCxnSpPr>
                <p:nvPr/>
              </p:nvCxnSpPr>
              <p:spPr>
                <a:xfrm flipH="1">
                  <a:off x="6996668" y="3638550"/>
                  <a:ext cx="130293" cy="354814"/>
                </a:xfrm>
                <a:prstGeom prst="line">
                  <a:avLst/>
                </a:prstGeom>
                <a:ln w="15875">
                  <a:solidFill>
                    <a:schemeClr val="accent2">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D1FD2A8-EF5B-45BF-B1BB-6A6205FA6C33}"/>
                    </a:ext>
                  </a:extLst>
                </p:cNvPr>
                <p:cNvCxnSpPr>
                  <a:cxnSpLocks/>
                </p:cNvCxnSpPr>
                <p:nvPr/>
              </p:nvCxnSpPr>
              <p:spPr>
                <a:xfrm>
                  <a:off x="6698090" y="3638550"/>
                  <a:ext cx="111902" cy="354814"/>
                </a:xfrm>
                <a:prstGeom prst="line">
                  <a:avLst/>
                </a:prstGeom>
                <a:ln w="15875">
                  <a:solidFill>
                    <a:schemeClr val="accent2">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1" name="Group 70" descr="Connectivity Icon: &quot;Store data in standard and custom entities with rich metadata&quot;">
              <a:extLst>
                <a:ext uri="{FF2B5EF4-FFF2-40B4-BE49-F238E27FC236}">
                  <a16:creationId xmlns:a16="http://schemas.microsoft.com/office/drawing/2014/main" id="{580527F0-AB85-474F-B8D4-51FCB3F299D9}"/>
                </a:ext>
              </a:extLst>
            </p:cNvPr>
            <p:cNvGrpSpPr/>
            <p:nvPr/>
          </p:nvGrpSpPr>
          <p:grpSpPr>
            <a:xfrm>
              <a:off x="1090961" y="2457871"/>
              <a:ext cx="2738376" cy="3480831"/>
              <a:chOff x="1079815" y="2506662"/>
              <a:chExt cx="2793286" cy="3550630"/>
            </a:xfrm>
          </p:grpSpPr>
          <p:sp>
            <p:nvSpPr>
              <p:cNvPr id="87" name="TextBox 86">
                <a:extLst>
                  <a:ext uri="{FF2B5EF4-FFF2-40B4-BE49-F238E27FC236}">
                    <a16:creationId xmlns:a16="http://schemas.microsoft.com/office/drawing/2014/main" id="{35DE0422-0784-4A63-BE77-3141A56E6B51}"/>
                  </a:ext>
                </a:extLst>
              </p:cNvPr>
              <p:cNvSpPr txBox="1"/>
              <p:nvPr/>
            </p:nvSpPr>
            <p:spPr>
              <a:xfrm>
                <a:off x="1079815" y="5021263"/>
                <a:ext cx="2793286" cy="1036029"/>
              </a:xfrm>
              <a:prstGeom prst="rect">
                <a:avLst/>
              </a:prstGeom>
              <a:noFill/>
            </p:spPr>
            <p:txBody>
              <a:bodyPr wrap="square" rtlCol="0">
                <a:spAutoFit/>
              </a:bodyPr>
              <a:lstStyle/>
              <a:p>
                <a:pPr algn="ctr">
                  <a:defRPr/>
                </a:pP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Store</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data in standard and custom tables with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rich metadata</a:t>
                </a:r>
                <a:endParaRPr lang="en-US" sz="1200" b="1" i="1" u="sng"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88" name="Picture 87">
                <a:extLst>
                  <a:ext uri="{FF2B5EF4-FFF2-40B4-BE49-F238E27FC236}">
                    <a16:creationId xmlns:a16="http://schemas.microsoft.com/office/drawing/2014/main" id="{72D00A4C-49F4-46A3-822B-5BC2CE5EA0B3}"/>
                  </a:ext>
                </a:extLst>
              </p:cNvPr>
              <p:cNvPicPr>
                <a:picLocks noChangeAspect="1"/>
              </p:cNvPicPr>
              <p:nvPr/>
            </p:nvPicPr>
            <p:blipFill rotWithShape="1">
              <a:blip r:embed="rId3"/>
              <a:srcRect l="4083" r="70973" b="30713"/>
              <a:stretch/>
            </p:blipFill>
            <p:spPr>
              <a:xfrm>
                <a:off x="1079815" y="2506662"/>
                <a:ext cx="2793286" cy="2512441"/>
              </a:xfrm>
              <a:prstGeom prst="rect">
                <a:avLst/>
              </a:prstGeom>
            </p:spPr>
          </p:pic>
        </p:grpSp>
        <p:grpSp>
          <p:nvGrpSpPr>
            <p:cNvPr id="72" name="Group 71" descr="Desktop with Security Icons: &quot;Add business rules &amp; validation. Define role-based security&quot;">
              <a:extLst>
                <a:ext uri="{FF2B5EF4-FFF2-40B4-BE49-F238E27FC236}">
                  <a16:creationId xmlns:a16="http://schemas.microsoft.com/office/drawing/2014/main" id="{99720393-8BFA-4D64-8FD5-26D74F859887}"/>
                </a:ext>
              </a:extLst>
            </p:cNvPr>
            <p:cNvGrpSpPr/>
            <p:nvPr/>
          </p:nvGrpSpPr>
          <p:grpSpPr>
            <a:xfrm>
              <a:off x="8037283" y="3006617"/>
              <a:ext cx="3681134" cy="2646085"/>
              <a:chOff x="8037283" y="3006617"/>
              <a:chExt cx="3681134" cy="2646085"/>
            </a:xfrm>
          </p:grpSpPr>
          <p:sp>
            <p:nvSpPr>
              <p:cNvPr id="75" name="TextBox 74">
                <a:extLst>
                  <a:ext uri="{FF2B5EF4-FFF2-40B4-BE49-F238E27FC236}">
                    <a16:creationId xmlns:a16="http://schemas.microsoft.com/office/drawing/2014/main" id="{1B48C340-B79D-4D62-B975-96F4B697253B}"/>
                  </a:ext>
                </a:extLst>
              </p:cNvPr>
              <p:cNvSpPr txBox="1"/>
              <p:nvPr/>
            </p:nvSpPr>
            <p:spPr>
              <a:xfrm>
                <a:off x="8037283" y="4944816"/>
                <a:ext cx="3681134" cy="707886"/>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Add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business rules</a:t>
                </a:r>
                <a:r>
                  <a:rPr lang="en-US" sz="2000" b="1" i="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&amp;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validation</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Define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role-based security</a:t>
                </a:r>
                <a:endParaRPr lang="en-US" sz="2000" dirty="0">
                  <a:solidFill>
                    <a:prstClr val="black">
                      <a:lumMod val="85000"/>
                      <a:lumOff val="15000"/>
                    </a:prstClr>
                  </a:solidFill>
                  <a:latin typeface="Segoe UI Light" panose="020B0502040204020203" pitchFamily="34" charset="0"/>
                  <a:cs typeface="Segoe UI Light" panose="020B0502040204020203" pitchFamily="34" charset="0"/>
                </a:endParaRPr>
              </a:p>
            </p:txBody>
          </p:sp>
          <p:sp>
            <p:nvSpPr>
              <p:cNvPr id="76" name="monitor" title="Icon of a monitor">
                <a:extLst>
                  <a:ext uri="{FF2B5EF4-FFF2-40B4-BE49-F238E27FC236}">
                    <a16:creationId xmlns:a16="http://schemas.microsoft.com/office/drawing/2014/main" id="{9B7FB3B5-49A1-4281-A124-E143685726D7}"/>
                  </a:ext>
                </a:extLst>
              </p:cNvPr>
              <p:cNvSpPr>
                <a:spLocks noChangeAspect="1" noEditPoints="1"/>
              </p:cNvSpPr>
              <p:nvPr/>
            </p:nvSpPr>
            <p:spPr bwMode="auto">
              <a:xfrm>
                <a:off x="8866638" y="3006617"/>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1313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77" name="Group 76">
                <a:extLst>
                  <a:ext uri="{FF2B5EF4-FFF2-40B4-BE49-F238E27FC236}">
                    <a16:creationId xmlns:a16="http://schemas.microsoft.com/office/drawing/2014/main" id="{E005F1A6-EAB3-44B6-A603-35A1F115159B}"/>
                  </a:ext>
                </a:extLst>
              </p:cNvPr>
              <p:cNvGrpSpPr/>
              <p:nvPr/>
            </p:nvGrpSpPr>
            <p:grpSpPr>
              <a:xfrm>
                <a:off x="10392827" y="3224498"/>
                <a:ext cx="445305" cy="326930"/>
                <a:chOff x="8909646" y="3099282"/>
                <a:chExt cx="335353" cy="246206"/>
              </a:xfrm>
            </p:grpSpPr>
            <p:sp>
              <p:nvSpPr>
                <p:cNvPr id="84" name="Shield_EA18" title="Icon of a shield">
                  <a:extLst>
                    <a:ext uri="{FF2B5EF4-FFF2-40B4-BE49-F238E27FC236}">
                      <a16:creationId xmlns:a16="http://schemas.microsoft.com/office/drawing/2014/main" id="{7E6FEC7A-79F9-4444-A405-42C9C1300394}"/>
                    </a:ext>
                  </a:extLst>
                </p:cNvPr>
                <p:cNvSpPr>
                  <a:spLocks noChangeAspect="1"/>
                </p:cNvSpPr>
                <p:nvPr/>
              </p:nvSpPr>
              <p:spPr bwMode="auto">
                <a:xfrm>
                  <a:off x="9073227" y="3107079"/>
                  <a:ext cx="171772" cy="18288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5" name="people_4" title="Icon of a person">
                  <a:extLst>
                    <a:ext uri="{FF2B5EF4-FFF2-40B4-BE49-F238E27FC236}">
                      <a16:creationId xmlns:a16="http://schemas.microsoft.com/office/drawing/2014/main" id="{28BBFB57-A2CB-4592-98C4-BF7E55C6B725}"/>
                    </a:ext>
                  </a:extLst>
                </p:cNvPr>
                <p:cNvSpPr>
                  <a:spLocks noChangeAspect="1" noEditPoints="1"/>
                </p:cNvSpPr>
                <p:nvPr/>
              </p:nvSpPr>
              <p:spPr bwMode="auto">
                <a:xfrm>
                  <a:off x="8909646" y="3099282"/>
                  <a:ext cx="163581" cy="1828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A0317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86" name="Graphic 85" descr="Key">
                  <a:extLst>
                    <a:ext uri="{FF2B5EF4-FFF2-40B4-BE49-F238E27FC236}">
                      <a16:creationId xmlns:a16="http://schemas.microsoft.com/office/drawing/2014/main" id="{AB41F646-3851-40DF-9559-29233CF82C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0601" y="3162608"/>
                  <a:ext cx="182880" cy="182880"/>
                </a:xfrm>
                <a:prstGeom prst="rect">
                  <a:avLst/>
                </a:prstGeom>
              </p:spPr>
            </p:pic>
          </p:grpSp>
          <p:grpSp>
            <p:nvGrpSpPr>
              <p:cNvPr id="78" name="Group 77">
                <a:extLst>
                  <a:ext uri="{FF2B5EF4-FFF2-40B4-BE49-F238E27FC236}">
                    <a16:creationId xmlns:a16="http://schemas.microsoft.com/office/drawing/2014/main" id="{9FF274F7-A5DD-456E-AE22-9007B8F14089}"/>
                  </a:ext>
                </a:extLst>
              </p:cNvPr>
              <p:cNvGrpSpPr/>
              <p:nvPr/>
            </p:nvGrpSpPr>
            <p:grpSpPr>
              <a:xfrm>
                <a:off x="9030974" y="3143698"/>
                <a:ext cx="1243343" cy="844151"/>
                <a:chOff x="9030974" y="3143698"/>
                <a:chExt cx="1243343" cy="844151"/>
              </a:xfrm>
            </p:grpSpPr>
            <p:sp>
              <p:nvSpPr>
                <p:cNvPr id="80" name="Rectangle 79">
                  <a:extLst>
                    <a:ext uri="{FF2B5EF4-FFF2-40B4-BE49-F238E27FC236}">
                      <a16:creationId xmlns:a16="http://schemas.microsoft.com/office/drawing/2014/main" id="{B1E2A373-06FE-4727-88FB-1CB599FFEBB0}"/>
                    </a:ext>
                  </a:extLst>
                </p:cNvPr>
                <p:cNvSpPr/>
                <p:nvPr/>
              </p:nvSpPr>
              <p:spPr bwMode="auto">
                <a:xfrm>
                  <a:off x="9034981" y="3387963"/>
                  <a:ext cx="1239336"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555C9882-0C6B-4B21-A9F7-4B9CD454C050}"/>
                    </a:ext>
                  </a:extLst>
                </p:cNvPr>
                <p:cNvSpPr/>
                <p:nvPr/>
              </p:nvSpPr>
              <p:spPr bwMode="auto">
                <a:xfrm>
                  <a:off x="9030974" y="3612296"/>
                  <a:ext cx="1239336" cy="141253"/>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32621BA-0D2A-4991-8F8B-1EF1F82FB6A9}"/>
                    </a:ext>
                  </a:extLst>
                </p:cNvPr>
                <p:cNvSpPr/>
                <p:nvPr/>
              </p:nvSpPr>
              <p:spPr bwMode="auto">
                <a:xfrm>
                  <a:off x="9030974" y="3846596"/>
                  <a:ext cx="1239336" cy="141253"/>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A9E8B180-4E2A-4474-9630-0C22CF471B25}"/>
                    </a:ext>
                  </a:extLst>
                </p:cNvPr>
                <p:cNvSpPr/>
                <p:nvPr/>
              </p:nvSpPr>
              <p:spPr bwMode="auto">
                <a:xfrm>
                  <a:off x="9030974" y="3143698"/>
                  <a:ext cx="1243342" cy="141253"/>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list_4" title="Icon of a checklist">
                <a:extLst>
                  <a:ext uri="{FF2B5EF4-FFF2-40B4-BE49-F238E27FC236}">
                    <a16:creationId xmlns:a16="http://schemas.microsoft.com/office/drawing/2014/main" id="{BA78FE4E-8B47-4943-B0FC-1825E199A4C3}"/>
                  </a:ext>
                </a:extLst>
              </p:cNvPr>
              <p:cNvSpPr>
                <a:spLocks noChangeAspect="1" noEditPoints="1"/>
              </p:cNvSpPr>
              <p:nvPr/>
            </p:nvSpPr>
            <p:spPr bwMode="auto">
              <a:xfrm>
                <a:off x="10426443" y="3682239"/>
                <a:ext cx="365760" cy="24721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73" name="Picture 72" descr="A picture containing text&#10;&#10;Description automatically generated">
              <a:extLst>
                <a:ext uri="{FF2B5EF4-FFF2-40B4-BE49-F238E27FC236}">
                  <a16:creationId xmlns:a16="http://schemas.microsoft.com/office/drawing/2014/main" id="{96C45D4D-42B3-474D-8AE2-CCC689D551ED}"/>
                </a:ext>
              </a:extLst>
            </p:cNvPr>
            <p:cNvPicPr>
              <a:picLocks noChangeAspect="1"/>
            </p:cNvPicPr>
            <p:nvPr/>
          </p:nvPicPr>
          <p:blipFill>
            <a:blip r:embed="rId6"/>
            <a:stretch>
              <a:fillRect/>
            </a:stretch>
          </p:blipFill>
          <p:spPr>
            <a:xfrm>
              <a:off x="6577034" y="4076273"/>
              <a:ext cx="761905" cy="761905"/>
            </a:xfrm>
            <a:prstGeom prst="rect">
              <a:avLst/>
            </a:prstGeom>
          </p:spPr>
        </p:pic>
        <p:pic>
          <p:nvPicPr>
            <p:cNvPr id="74" name="Picture 73">
              <a:extLst>
                <a:ext uri="{FF2B5EF4-FFF2-40B4-BE49-F238E27FC236}">
                  <a16:creationId xmlns:a16="http://schemas.microsoft.com/office/drawing/2014/main" id="{921B7FE2-6A1B-44A4-8A7F-EA9F023497A2}"/>
                </a:ext>
              </a:extLst>
            </p:cNvPr>
            <p:cNvPicPr>
              <a:picLocks noChangeAspect="1"/>
            </p:cNvPicPr>
            <p:nvPr/>
          </p:nvPicPr>
          <p:blipFill>
            <a:blip r:embed="rId7"/>
            <a:stretch>
              <a:fillRect/>
            </a:stretch>
          </p:blipFill>
          <p:spPr>
            <a:xfrm>
              <a:off x="4917743" y="4023132"/>
              <a:ext cx="761905" cy="761905"/>
            </a:xfrm>
            <a:prstGeom prst="rect">
              <a:avLst/>
            </a:prstGeom>
          </p:spPr>
        </p:pic>
      </p:grpSp>
    </p:spTree>
    <p:extLst>
      <p:ext uri="{BB962C8B-B14F-4D97-AF65-F5344CB8AC3E}">
        <p14:creationId xmlns:p14="http://schemas.microsoft.com/office/powerpoint/2010/main" val="15829402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58A811-C1BD-414E-9444-6B0796696B65}"/>
              </a:ext>
              <a:ext uri="{C183D7F6-B498-43B3-948B-1728B52AA6E4}">
                <adec:decorative xmlns:adec="http://schemas.microsoft.com/office/drawing/2017/decorative" val="1"/>
              </a:ext>
            </a:extLst>
          </p:cNvPr>
          <p:cNvSpPr/>
          <p:nvPr/>
        </p:nvSpPr>
        <p:spPr bwMode="auto">
          <a:xfrm>
            <a:off x="6836898" y="379215"/>
            <a:ext cx="4766839" cy="5398732"/>
          </a:xfrm>
          <a:prstGeom prst="rect">
            <a:avLst/>
          </a:prstGeom>
          <a:ln>
            <a:solidFill>
              <a:srgbClr val="0B556A"/>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931D4B8-C5D1-4728-A384-E55031B3B94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82853" y="517544"/>
            <a:ext cx="3453363" cy="2153953"/>
          </a:xfrm>
          <a:prstGeom prst="rect">
            <a:avLst/>
          </a:prstGeom>
        </p:spPr>
      </p:pic>
      <p:sp>
        <p:nvSpPr>
          <p:cNvPr id="4" name="Title 1">
            <a:extLst>
              <a:ext uri="{FF2B5EF4-FFF2-40B4-BE49-F238E27FC236}">
                <a16:creationId xmlns:a16="http://schemas.microsoft.com/office/drawing/2014/main" id="{6C22ED6A-4F8A-41E8-A4B1-E957AF84ABD6}"/>
              </a:ext>
            </a:extLst>
          </p:cNvPr>
          <p:cNvSpPr txBox="1">
            <a:spLocks noGrp="1"/>
          </p:cNvSpPr>
          <p:nvPr>
            <p:ph type="title" idx="4294967295"/>
          </p:nvPr>
        </p:nvSpPr>
        <p:spPr>
          <a:xfrm>
            <a:off x="588263" y="316520"/>
            <a:ext cx="11018520" cy="553998"/>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err="1">
                <a:ln w="3175">
                  <a:noFill/>
                </a:ln>
                <a:solidFill>
                  <a:srgbClr val="000000"/>
                </a:solidFill>
                <a:effectLst/>
                <a:uLnTx/>
                <a:uFillTx/>
                <a:latin typeface="+mj-lt"/>
                <a:ea typeface="+mn-ea"/>
                <a:cs typeface="Segoe UI" pitchFamily="34" charset="0"/>
              </a:rPr>
              <a:t>Dataverse</a:t>
            </a:r>
            <a:endParaRPr kumimoji="0" lang="en-US" sz="3200" b="0" i="0" u="none" strike="noStrike" kern="1200" cap="none" spc="-49" normalizeH="0" baseline="0" noProof="0" dirty="0">
              <a:ln w="3175">
                <a:noFill/>
              </a:ln>
              <a:solidFill>
                <a:srgbClr val="000000"/>
              </a:solidFill>
              <a:effectLst/>
              <a:uLnTx/>
              <a:uFillTx/>
              <a:latin typeface="+mj-lt"/>
              <a:ea typeface="+mn-ea"/>
              <a:cs typeface="Segoe UI" pitchFamily="34" charset="0"/>
            </a:endParaRPr>
          </a:p>
        </p:txBody>
      </p:sp>
      <p:sp>
        <p:nvSpPr>
          <p:cNvPr id="5" name="Text Placeholder 2">
            <a:extLst>
              <a:ext uri="{FF2B5EF4-FFF2-40B4-BE49-F238E27FC236}">
                <a16:creationId xmlns:a16="http://schemas.microsoft.com/office/drawing/2014/main" id="{6B1B1364-F85E-49EC-8CDB-AE83982CB59F}"/>
              </a:ext>
            </a:extLst>
          </p:cNvPr>
          <p:cNvSpPr txBox="1">
            <a:spLocks/>
          </p:cNvSpPr>
          <p:nvPr/>
        </p:nvSpPr>
        <p:spPr>
          <a:xfrm>
            <a:off x="588263" y="1010551"/>
            <a:ext cx="5985275" cy="4767396"/>
          </a:xfrm>
          <a:prstGeom prst="rect">
            <a:avLst/>
          </a:prstGeom>
          <a:solidFill>
            <a:schemeClr val="bg1">
              <a:lumMod val="95000"/>
            </a:schemeClr>
          </a:solidFill>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600"/>
              </a:spcAft>
            </a:pPr>
            <a:r>
              <a:rPr lang="en-US" sz="1400" b="1" dirty="0">
                <a:latin typeface="Segoe UI" panose="020B0502040204020203" pitchFamily="34" charset="0"/>
                <a:cs typeface="Segoe UI" panose="020B0502040204020203" pitchFamily="34" charset="0"/>
              </a:rPr>
              <a:t>Standard tables </a:t>
            </a:r>
            <a:r>
              <a:rPr lang="en-US" sz="1400" dirty="0">
                <a:latin typeface="Segoe UI" panose="020B0502040204020203" pitchFamily="34" charset="0"/>
                <a:cs typeface="Segoe UI" panose="020B0502040204020203" pitchFamily="34" charset="0"/>
              </a:rPr>
              <a:t>that represent commonly used concepts and activities across a variety of business &amp; app domains</a:t>
            </a:r>
          </a:p>
          <a:p>
            <a:pPr>
              <a:spcBef>
                <a:spcPts val="1200"/>
              </a:spcBef>
              <a:spcAft>
                <a:spcPts val="600"/>
              </a:spcAft>
            </a:pPr>
            <a:r>
              <a:rPr lang="en-US" sz="1400" dirty="0">
                <a:latin typeface="Segoe UI" panose="020B0502040204020203" pitchFamily="34" charset="0"/>
                <a:cs typeface="Segoe UI" panose="020B0502040204020203" pitchFamily="34" charset="0"/>
              </a:rPr>
              <a:t>Ability to </a:t>
            </a:r>
            <a:r>
              <a:rPr lang="en-US" sz="1400" b="1" dirty="0">
                <a:latin typeface="Segoe UI" panose="020B0502040204020203" pitchFamily="34" charset="0"/>
                <a:cs typeface="Segoe UI" panose="020B0502040204020203" pitchFamily="34" charset="0"/>
              </a:rPr>
              <a:t>extend </a:t>
            </a:r>
            <a:r>
              <a:rPr lang="en-US" sz="1400" dirty="0">
                <a:latin typeface="Segoe UI" panose="020B0502040204020203" pitchFamily="34" charset="0"/>
                <a:cs typeface="Segoe UI" panose="020B0502040204020203" pitchFamily="34" charset="0"/>
              </a:rPr>
              <a:t>the standard tables by adding </a:t>
            </a:r>
            <a:r>
              <a:rPr lang="en-US" sz="1400" b="1" dirty="0">
                <a:latin typeface="Segoe UI" panose="020B0502040204020203" pitchFamily="34" charset="0"/>
                <a:cs typeface="Segoe UI" panose="020B0502040204020203" pitchFamily="34" charset="0"/>
              </a:rPr>
              <a:t>custom columns</a:t>
            </a:r>
            <a:r>
              <a:rPr lang="en-US" sz="1400" dirty="0">
                <a:latin typeface="Segoe UI" panose="020B0502040204020203" pitchFamily="34" charset="0"/>
                <a:cs typeface="Segoe UI" panose="020B0502040204020203" pitchFamily="34" charset="0"/>
              </a:rPr>
              <a:t> and </a:t>
            </a:r>
            <a:r>
              <a:rPr lang="en-US" sz="1400" b="1" dirty="0">
                <a:latin typeface="Segoe UI" panose="020B0502040204020203" pitchFamily="34" charset="0"/>
                <a:cs typeface="Segoe UI" panose="020B0502040204020203" pitchFamily="34" charset="0"/>
              </a:rPr>
              <a:t>relationships</a:t>
            </a:r>
          </a:p>
          <a:p>
            <a:pPr>
              <a:spcBef>
                <a:spcPts val="1200"/>
              </a:spcBef>
              <a:spcAft>
                <a:spcPts val="600"/>
              </a:spcAft>
            </a:pPr>
            <a:r>
              <a:rPr lang="en-US" sz="1400" dirty="0">
                <a:latin typeface="Segoe UI" panose="020B0502040204020203" pitchFamily="34" charset="0"/>
                <a:cs typeface="Segoe UI" panose="020B0502040204020203" pitchFamily="34" charset="0"/>
              </a:rPr>
              <a:t>Add </a:t>
            </a:r>
            <a:r>
              <a:rPr lang="en-US" sz="1400" b="1" dirty="0">
                <a:latin typeface="Segoe UI" panose="020B0502040204020203" pitchFamily="34" charset="0"/>
                <a:cs typeface="Segoe UI" panose="020B0502040204020203" pitchFamily="34" charset="0"/>
              </a:rPr>
              <a:t>custom tables </a:t>
            </a:r>
            <a:r>
              <a:rPr lang="en-US" sz="1400" dirty="0">
                <a:latin typeface="Segoe UI" panose="020B0502040204020203" pitchFamily="34" charset="0"/>
                <a:cs typeface="Segoe UI" panose="020B0502040204020203" pitchFamily="34" charset="0"/>
              </a:rPr>
              <a:t>to support your scenario and application</a:t>
            </a:r>
          </a:p>
          <a:p>
            <a:pPr>
              <a:spcBef>
                <a:spcPts val="1200"/>
              </a:spcBef>
              <a:spcAft>
                <a:spcPts val="600"/>
              </a:spcAft>
            </a:pPr>
            <a:r>
              <a:rPr lang="en-US" sz="1400" dirty="0">
                <a:latin typeface="Segoe UI" panose="020B0502040204020203" pitchFamily="34" charset="0"/>
                <a:cs typeface="Segoe UI" panose="020B0502040204020203" pitchFamily="34" charset="0"/>
              </a:rPr>
              <a:t>Create </a:t>
            </a:r>
            <a:r>
              <a:rPr lang="en-US" sz="1400" b="1" dirty="0">
                <a:latin typeface="Segoe UI" panose="020B0502040204020203" pitchFamily="34" charset="0"/>
                <a:cs typeface="Segoe UI" panose="020B0502040204020203" pitchFamily="34" charset="0"/>
              </a:rPr>
              <a:t>calculated and roll up fields </a:t>
            </a:r>
            <a:r>
              <a:rPr lang="en-US" sz="1400" dirty="0">
                <a:latin typeface="Segoe UI" panose="020B0502040204020203" pitchFamily="34" charset="0"/>
                <a:cs typeface="Segoe UI" panose="020B0502040204020203" pitchFamily="34" charset="0"/>
              </a:rPr>
              <a:t>to provide consistent calculations across apps</a:t>
            </a:r>
          </a:p>
          <a:p>
            <a:pPr>
              <a:spcBef>
                <a:spcPts val="1200"/>
              </a:spcBef>
              <a:spcAft>
                <a:spcPts val="600"/>
              </a:spcAft>
            </a:pPr>
            <a:r>
              <a:rPr lang="en-US" sz="1400" dirty="0">
                <a:latin typeface="Segoe UI" panose="020B0502040204020203" pitchFamily="34" charset="0"/>
                <a:cs typeface="Segoe UI" panose="020B0502040204020203" pitchFamily="34" charset="0"/>
              </a:rPr>
              <a:t>Define </a:t>
            </a:r>
            <a:r>
              <a:rPr lang="en-US" sz="1400" b="1" dirty="0">
                <a:latin typeface="Segoe UI" panose="020B0502040204020203" pitchFamily="34" charset="0"/>
                <a:cs typeface="Segoe UI" panose="020B0502040204020203" pitchFamily="34" charset="0"/>
              </a:rPr>
              <a:t>business rules and validation </a:t>
            </a:r>
            <a:r>
              <a:rPr lang="en-US" sz="1400" dirty="0">
                <a:latin typeface="Segoe UI" panose="020B0502040204020203" pitchFamily="34" charset="0"/>
                <a:cs typeface="Segoe UI" panose="020B0502040204020203" pitchFamily="34" charset="0"/>
              </a:rPr>
              <a:t>to ensure data quality</a:t>
            </a:r>
          </a:p>
          <a:p>
            <a:pPr>
              <a:spcBef>
                <a:spcPts val="1200"/>
              </a:spcBef>
              <a:spcAft>
                <a:spcPts val="600"/>
              </a:spcAft>
            </a:pPr>
            <a:r>
              <a:rPr lang="en-US" sz="1400" dirty="0">
                <a:latin typeface="Segoe UI" panose="020B0502040204020203" pitchFamily="34" charset="0"/>
                <a:cs typeface="Segoe UI" panose="020B0502040204020203" pitchFamily="34" charset="0"/>
              </a:rPr>
              <a:t>Easily </a:t>
            </a:r>
            <a:r>
              <a:rPr lang="en-US" sz="1400" b="1" dirty="0">
                <a:latin typeface="Segoe UI" panose="020B0502040204020203" pitchFamily="34" charset="0"/>
                <a:cs typeface="Segoe UI" panose="020B0502040204020203" pitchFamily="34" charset="0"/>
              </a:rPr>
              <a:t>import and synchronize </a:t>
            </a:r>
            <a:r>
              <a:rPr lang="en-US" sz="1400" dirty="0">
                <a:latin typeface="Segoe UI" panose="020B0502040204020203" pitchFamily="34" charset="0"/>
                <a:cs typeface="Segoe UI" panose="020B0502040204020203" pitchFamily="34" charset="0"/>
              </a:rPr>
              <a:t>your data using </a:t>
            </a:r>
            <a:r>
              <a:rPr lang="en-US" sz="1400" b="1" dirty="0">
                <a:latin typeface="Segoe UI" panose="020B0502040204020203" pitchFamily="34" charset="0"/>
                <a:cs typeface="Segoe UI" panose="020B0502040204020203" pitchFamily="34" charset="0"/>
              </a:rPr>
              <a:t>Power Query</a:t>
            </a:r>
          </a:p>
          <a:p>
            <a:pPr>
              <a:spcBef>
                <a:spcPts val="1200"/>
              </a:spcBef>
              <a:spcAft>
                <a:spcPts val="600"/>
              </a:spcAft>
            </a:pPr>
            <a:r>
              <a:rPr lang="en-US" sz="14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Sophisticated </a:t>
            </a:r>
            <a:r>
              <a:rPr lang="en-US" sz="1400" b="1" i="1"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security model</a:t>
            </a:r>
            <a:r>
              <a:rPr lang="en-US" sz="14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 providing row level security and even models hierarchies.</a:t>
            </a:r>
          </a:p>
          <a:p>
            <a:pPr>
              <a:spcBef>
                <a:spcPts val="1200"/>
              </a:spcBef>
              <a:spcAft>
                <a:spcPts val="600"/>
              </a:spcAft>
            </a:pPr>
            <a:r>
              <a:rPr lang="en-US" sz="14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Production ready </a:t>
            </a:r>
            <a:r>
              <a:rPr lang="en-US" sz="1400" b="1" i="1"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pro developers use APIs </a:t>
            </a:r>
            <a:r>
              <a:rPr lang="en-US" sz="14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allowing </a:t>
            </a:r>
            <a:r>
              <a:rPr lang="en-US" sz="1400" dirty="0" err="1">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Dataverse</a:t>
            </a:r>
            <a:r>
              <a:rPr lang="en-US" sz="1400" dirty="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 access from any pro-dev application</a:t>
            </a:r>
            <a:endParaRPr lang="en-US" sz="1400" b="1" dirty="0">
              <a:latin typeface="Segoe UI" panose="020B0502040204020203" pitchFamily="34" charset="0"/>
              <a:cs typeface="Segoe UI" panose="020B0502040204020203" pitchFamily="34" charset="0"/>
            </a:endParaRPr>
          </a:p>
        </p:txBody>
      </p:sp>
      <p:pic>
        <p:nvPicPr>
          <p:cNvPr id="6" name="Picture 5" descr="A screenshot of a business rule.">
            <a:extLst>
              <a:ext uri="{FF2B5EF4-FFF2-40B4-BE49-F238E27FC236}">
                <a16:creationId xmlns:a16="http://schemas.microsoft.com/office/drawing/2014/main" id="{253438BC-83DA-4F59-AE70-DF7F85114449}"/>
              </a:ext>
            </a:extLst>
          </p:cNvPr>
          <p:cNvPicPr>
            <a:picLocks noChangeAspect="1"/>
          </p:cNvPicPr>
          <p:nvPr/>
        </p:nvPicPr>
        <p:blipFill>
          <a:blip r:embed="rId4"/>
          <a:stretch>
            <a:fillRect/>
          </a:stretch>
        </p:blipFill>
        <p:spPr>
          <a:xfrm>
            <a:off x="7038808" y="1916144"/>
            <a:ext cx="3398007" cy="2028391"/>
          </a:xfrm>
          <a:prstGeom prst="rect">
            <a:avLst/>
          </a:prstGeom>
          <a:ln>
            <a:solidFill>
              <a:schemeClr val="tx1"/>
            </a:solidFill>
          </a:ln>
        </p:spPr>
      </p:pic>
      <p:pic>
        <p:nvPicPr>
          <p:cNvPr id="7" name="Picture 2" descr="A screenshot of the &amp;#39;Choose data source&amp;#39; pane.">
            <a:extLst>
              <a:ext uri="{FF2B5EF4-FFF2-40B4-BE49-F238E27FC236}">
                <a16:creationId xmlns:a16="http://schemas.microsoft.com/office/drawing/2014/main" id="{3903271D-4FAF-43FE-BE68-F391062A8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685104" y="3457385"/>
            <a:ext cx="3453363" cy="219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4043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Microsoft Dataverse</a:t>
            </a:r>
          </a:p>
        </p:txBody>
      </p:sp>
      <p:sp>
        <p:nvSpPr>
          <p:cNvPr id="4" name="New shape"/>
          <p:cNvSpPr/>
          <p:nvPr/>
        </p:nvSpPr>
        <p:spPr>
          <a:xfrm>
            <a:off x="588263" y="1463040"/>
            <a:ext cx="10972800" cy="3931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cs typeface="Arial" pitchFamily="34" charset="0"/>
              </a:rPr>
              <a:t>Simple to manage</a:t>
            </a:r>
            <a:r>
              <a:rPr kumimoji="0" sz="1800" b="0" i="0" u="none" strike="noStrike" kern="1200" cap="none" spc="0" normalizeH="0" baseline="0" noProof="0" dirty="0">
                <a:ln>
                  <a:noFill/>
                </a:ln>
                <a:solidFill>
                  <a:srgbClr val="000000"/>
                </a:solidFill>
                <a:effectLst/>
                <a:uLnTx/>
                <a:uFillTx/>
                <a:latin typeface="Segoe UI"/>
                <a:cs typeface="Arial" pitchFamily="34" charset="0"/>
              </a:rPr>
              <a:t> - Both the metadata and data are stored in the cloud. You don't need to worry about the details of how they're stored.</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cs typeface="Arial" pitchFamily="34" charset="0"/>
              </a:rPr>
              <a:t>Helps to secure data</a:t>
            </a:r>
            <a:r>
              <a:rPr kumimoji="0" sz="1800" b="0" i="0" u="none" strike="noStrike" kern="1200" cap="none" spc="0" normalizeH="0" baseline="0" noProof="0" dirty="0">
                <a:ln>
                  <a:noFill/>
                </a:ln>
                <a:solidFill>
                  <a:srgbClr val="000000"/>
                </a:solidFill>
                <a:effectLst/>
                <a:uLnTx/>
                <a:uFillTx/>
                <a:latin typeface="Segoe UI"/>
                <a:cs typeface="Arial" pitchFamily="34" charset="0"/>
              </a:rPr>
              <a:t> - Data is stored so that users can see it only if you grant them access. Role-based security allows you to control access to tables for different users within your organization.</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cs typeface="Arial" pitchFamily="34" charset="0"/>
              </a:rPr>
              <a:t>Access your Dynamics 365 Data</a:t>
            </a:r>
            <a:r>
              <a:rPr kumimoji="0" sz="1800" b="0" i="0" u="none" strike="noStrike" kern="1200" cap="none" spc="0" normalizeH="0" baseline="0" noProof="0" dirty="0">
                <a:ln>
                  <a:noFill/>
                </a:ln>
                <a:solidFill>
                  <a:srgbClr val="000000"/>
                </a:solidFill>
                <a:effectLst/>
                <a:uLnTx/>
                <a:uFillTx/>
                <a:latin typeface="Segoe UI"/>
                <a:cs typeface="Arial" pitchFamily="34" charset="0"/>
              </a:rPr>
              <a:t> - Data from your Dynamics 365 applications is also stored within the Dataverse, which allows you to quickly build apps that use your Dynamics 365 data and extend your apps by using Power Apps.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cs typeface="Arial" pitchFamily="34" charset="0"/>
              </a:rPr>
              <a:t>Rich metadata</a:t>
            </a:r>
            <a:r>
              <a:rPr kumimoji="0" sz="1800" b="0" i="0" u="none" strike="noStrike" kern="1200" cap="none" spc="0" normalizeH="0" baseline="0" noProof="0" dirty="0">
                <a:ln>
                  <a:noFill/>
                </a:ln>
                <a:solidFill>
                  <a:srgbClr val="000000"/>
                </a:solidFill>
                <a:effectLst/>
                <a:uLnTx/>
                <a:uFillTx/>
                <a:latin typeface="Segoe UI"/>
                <a:cs typeface="Arial" pitchFamily="34" charset="0"/>
              </a:rPr>
              <a:t> - Data types and relationships are used directly within Power Apps.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cs typeface="Arial" pitchFamily="34" charset="0"/>
              </a:rPr>
              <a:t>Logic and validation</a:t>
            </a:r>
            <a:r>
              <a:rPr kumimoji="0" sz="1800" b="0" i="0" u="none" strike="noStrike" kern="1200" cap="none" spc="0" normalizeH="0" baseline="0" noProof="0" dirty="0">
                <a:ln>
                  <a:noFill/>
                </a:ln>
                <a:solidFill>
                  <a:srgbClr val="000000"/>
                </a:solidFill>
                <a:effectLst/>
                <a:uLnTx/>
                <a:uFillTx/>
                <a:latin typeface="Segoe UI"/>
                <a:cs typeface="Arial" pitchFamily="34" charset="0"/>
              </a:rPr>
              <a:t> - Define calculated columns, business rules, workflows, and business process flows to ensure data quality and drive business processes.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cs typeface="Arial" pitchFamily="34" charset="0"/>
              </a:rPr>
              <a:t>Productivity tools</a:t>
            </a:r>
            <a:r>
              <a:rPr kumimoji="0" sz="1800" b="0" i="0" u="none" strike="noStrike" kern="1200" cap="none" spc="0" normalizeH="0" baseline="0" noProof="0" dirty="0">
                <a:ln>
                  <a:noFill/>
                </a:ln>
                <a:solidFill>
                  <a:srgbClr val="000000"/>
                </a:solidFill>
                <a:effectLst/>
                <a:uLnTx/>
                <a:uFillTx/>
                <a:latin typeface="Segoe UI"/>
                <a:cs typeface="Arial" pitchFamily="34" charset="0"/>
              </a:rPr>
              <a:t> - Tables are available within the add-ins for Microsoft Excel to increase productivity and ensure data accessibility.</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69869A7-1293-47BD-AD7E-9F72E918F567}"/>
              </a:ext>
            </a:extLst>
          </p:cNvPr>
          <p:cNvSpPr>
            <a:spLocks noGrp="1"/>
          </p:cNvSpPr>
          <p:nvPr>
            <p:ph type="title"/>
          </p:nvPr>
        </p:nvSpPr>
        <p:spPr/>
        <p:txBody>
          <a:bodyPr/>
          <a:lstStyle/>
          <a:p>
            <a:r>
              <a:rPr lang="en-US" dirty="0"/>
              <a:t>What have you made with Microsoft Power Platform?</a:t>
            </a:r>
          </a:p>
        </p:txBody>
      </p:sp>
      <p:pic>
        <p:nvPicPr>
          <p:cNvPr id="13" name="Picture Placeholder 12" descr="Boardroom outline">
            <a:extLst>
              <a:ext uri="{FF2B5EF4-FFF2-40B4-BE49-F238E27FC236}">
                <a16:creationId xmlns:a16="http://schemas.microsoft.com/office/drawing/2014/main" id="{BD7290B1-180E-45F0-940D-E9FE15539023}"/>
              </a:ext>
            </a:extLst>
          </p:cNvPr>
          <p:cNvPicPr>
            <a:picLocks noGrp="1" noChangeAspect="1"/>
          </p:cNvPicPr>
          <p:nvPr>
            <p:ph type="pic" sz="quarter" idx="10"/>
          </p:nvPr>
        </p:nvPicPr>
        <p:blipFill rotWithShape="1">
          <a:blip r:embed="rId3">
            <a:extLst>
              <a:ext uri="{96DAC541-7B7A-43D3-8B79-37D633B846F1}">
                <asvg:svgBlip xmlns:asvg="http://schemas.microsoft.com/office/drawing/2016/SVG/main" r:embed="rId4"/>
              </a:ext>
            </a:extLst>
          </a:blip>
          <a:srcRect/>
          <a:stretch/>
        </p:blipFill>
        <p:spPr/>
      </p:pic>
    </p:spTree>
    <p:extLst>
      <p:ext uri="{BB962C8B-B14F-4D97-AF65-F5344CB8AC3E}">
        <p14:creationId xmlns:p14="http://schemas.microsoft.com/office/powerpoint/2010/main" val="8330831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9ED8C1E-3B31-4D19-89E7-049FAF223E68}"/>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connectors</a:t>
            </a:r>
          </a:p>
        </p:txBody>
      </p:sp>
      <p:sp>
        <p:nvSpPr>
          <p:cNvPr id="17" name="Content Placeholder 2">
            <a:extLst>
              <a:ext uri="{FF2B5EF4-FFF2-40B4-BE49-F238E27FC236}">
                <a16:creationId xmlns:a16="http://schemas.microsoft.com/office/drawing/2014/main" id="{5C1D8764-8545-4DB1-8086-BC291ED12BE2}"/>
              </a:ext>
            </a:extLst>
          </p:cNvPr>
          <p:cNvSpPr txBox="1">
            <a:spLocks/>
          </p:cNvSpPr>
          <p:nvPr/>
        </p:nvSpPr>
        <p:spPr>
          <a:xfrm>
            <a:off x="441468" y="1091134"/>
            <a:ext cx="5654532" cy="4633805"/>
          </a:xfrm>
          <a:prstGeom prst="rect">
            <a:avLst/>
          </a:prstGeom>
          <a:solidFill>
            <a:srgbClr val="FFFFFF">
              <a:lumMod val="95000"/>
            </a:srgbClr>
          </a:solidFill>
        </p:spPr>
        <p:txBody>
          <a:bodyPr vert="horz" wrap="square" lIns="182880" tIns="137160" rIns="182880" bIns="137160" rtlCol="0">
            <a:no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336145" marR="0" indent="-224097"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280121" marR="0" indent="-280121"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72290" marR="0" indent="-280121" algn="l" defTabSz="932742"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68072" marR="0" indent="-168072"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88950" rtl="0" eaLnBrk="1" fontAlgn="auto" latinLnBrk="0" hangingPunct="1">
              <a:lnSpc>
                <a:spcPct val="100000"/>
              </a:lnSpc>
              <a:spcBef>
                <a:spcPct val="0"/>
              </a:spcBef>
              <a:spcAft>
                <a:spcPts val="3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anose="020B0502040204020203" pitchFamily="34" charset="0"/>
              </a:rPr>
              <a:t>Connectors are available for use in multiple products</a:t>
            </a:r>
          </a:p>
          <a:p>
            <a:pPr marL="800100" marR="0" lvl="0" indent="-228600" algn="l" defTabSz="48895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Segoe UI" panose="020B0502040204020203" pitchFamily="34" charset="0"/>
              </a:rPr>
              <a:t>Power Automate</a:t>
            </a:r>
          </a:p>
          <a:p>
            <a:pPr marL="800100" marR="0" lvl="0" indent="-228600" algn="l" defTabSz="48895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Segoe UI" panose="020B0502040204020203" pitchFamily="34" charset="0"/>
              </a:rPr>
              <a:t>Power Apps</a:t>
            </a:r>
          </a:p>
          <a:p>
            <a:pPr marL="800100" marR="0" lvl="0" indent="-228600" algn="l" defTabSz="488950" rtl="0" eaLnBrk="1" fontAlgn="auto" latinLnBrk="0" hangingPunct="1">
              <a:lnSpc>
                <a:spcPct val="100000"/>
              </a:lnSpc>
              <a:spcBef>
                <a:spcPts val="1200"/>
              </a:spcBef>
              <a:spcAft>
                <a:spcPts val="12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Segoe UI" panose="020B0502040204020203" pitchFamily="34" charset="0"/>
              </a:rPr>
              <a:t>Logic Apps</a:t>
            </a:r>
          </a:p>
        </p:txBody>
      </p:sp>
      <p:sp>
        <p:nvSpPr>
          <p:cNvPr id="18" name="Content Placeholder 3">
            <a:extLst>
              <a:ext uri="{FF2B5EF4-FFF2-40B4-BE49-F238E27FC236}">
                <a16:creationId xmlns:a16="http://schemas.microsoft.com/office/drawing/2014/main" id="{7D82A267-A85A-4018-A5B8-E3A75B2599CE}"/>
              </a:ext>
            </a:extLst>
          </p:cNvPr>
          <p:cNvSpPr txBox="1">
            <a:spLocks/>
          </p:cNvSpPr>
          <p:nvPr/>
        </p:nvSpPr>
        <p:spPr>
          <a:xfrm>
            <a:off x="6229350" y="1091135"/>
            <a:ext cx="5531577" cy="4633804"/>
          </a:xfrm>
          <a:prstGeom prst="rect">
            <a:avLst/>
          </a:prstGeom>
          <a:solidFill>
            <a:srgbClr val="FFFFFF">
              <a:lumMod val="95000"/>
            </a:srgbClr>
          </a:solidFill>
        </p:spPr>
        <p:txBody>
          <a:bodyPr vert="horz" wrap="square" lIns="182880" tIns="137160" rIns="182880" bIns="137160" rtlCol="0">
            <a:no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336145" marR="0" indent="-224097"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280121" marR="0" indent="-280121"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72290" marR="0" indent="-280121" algn="l" defTabSz="932742"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68072" marR="0" indent="-168072"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88950" rtl="0" eaLnBrk="1" fontAlgn="auto" latinLnBrk="0" hangingPunct="1">
              <a:lnSpc>
                <a:spcPct val="100000"/>
              </a:lnSpc>
              <a:spcBef>
                <a:spcPts val="0"/>
              </a:spcBef>
              <a:spcAft>
                <a:spcPts val="3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anose="020B0502040204020203" pitchFamily="34" charset="0"/>
              </a:rPr>
              <a:t>Custom connectors:</a:t>
            </a:r>
          </a:p>
          <a:p>
            <a:pPr marL="0" marR="0" lvl="0" indent="0" algn="l" defTabSz="488950"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Segoe UI" panose="020B0502040204020203" pitchFamily="34" charset="0"/>
              </a:rPr>
              <a:t>An advantage of building custom connectors is that they can be used in different platforms, such as Power Apps, Power Automate, and Azure Logic Apps</a:t>
            </a:r>
          </a:p>
          <a:p>
            <a:pPr marL="0" marR="0" lvl="0" indent="0" algn="l" defTabSz="488950"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Segoe UI" panose="020B0502040204020203" pitchFamily="34" charset="0"/>
              </a:rPr>
              <a:t>It allow you to extend your app by calling a publicly available API, or a custom API you're hosting in a cloud provider, such as Azure</a:t>
            </a:r>
          </a:p>
          <a:p>
            <a:pPr marL="0" marR="0" lvl="0" indent="0" algn="l" defTabSz="488950"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Segoe UI" panose="020B0502040204020203" pitchFamily="34" charset="0"/>
              </a:rPr>
              <a:t>You can create custom connectors using different approaches</a:t>
            </a:r>
          </a:p>
        </p:txBody>
      </p:sp>
      <p:sp>
        <p:nvSpPr>
          <p:cNvPr id="19" name="Oval 18">
            <a:extLst>
              <a:ext uri="{FF2B5EF4-FFF2-40B4-BE49-F238E27FC236}">
                <a16:creationId xmlns:a16="http://schemas.microsoft.com/office/drawing/2014/main" id="{1B7B2B81-B7C3-49A2-B800-211F8229BC8B}"/>
              </a:ext>
              <a:ext uri="{C183D7F6-B498-43B3-948B-1728B52AA6E4}">
                <adec:decorative xmlns:adec="http://schemas.microsoft.com/office/drawing/2017/decorative" val="1"/>
              </a:ext>
            </a:extLst>
          </p:cNvPr>
          <p:cNvSpPr/>
          <p:nvPr/>
        </p:nvSpPr>
        <p:spPr bwMode="auto">
          <a:xfrm>
            <a:off x="637540" y="1834243"/>
            <a:ext cx="567400" cy="56740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CB496992-3440-4013-98BE-920E12DA4F47}"/>
              </a:ext>
              <a:ext uri="{C183D7F6-B498-43B3-948B-1728B52AA6E4}">
                <adec:decorative xmlns:adec="http://schemas.microsoft.com/office/drawing/2017/decorative" val="1"/>
              </a:ext>
            </a:extLst>
          </p:cNvPr>
          <p:cNvSpPr/>
          <p:nvPr/>
        </p:nvSpPr>
        <p:spPr bwMode="auto">
          <a:xfrm>
            <a:off x="637540" y="2443212"/>
            <a:ext cx="567400" cy="56740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1AC3E8D3-4762-4965-BF68-D919B5E8671B}"/>
              </a:ext>
              <a:ext uri="{C183D7F6-B498-43B3-948B-1728B52AA6E4}">
                <adec:decorative xmlns:adec="http://schemas.microsoft.com/office/drawing/2017/decorative" val="1"/>
              </a:ext>
            </a:extLst>
          </p:cNvPr>
          <p:cNvSpPr/>
          <p:nvPr/>
        </p:nvSpPr>
        <p:spPr bwMode="auto">
          <a:xfrm>
            <a:off x="637540" y="3052182"/>
            <a:ext cx="567400" cy="56740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 descr="Logo of Azure Logic Apps">
            <a:extLst>
              <a:ext uri="{FF2B5EF4-FFF2-40B4-BE49-F238E27FC236}">
                <a16:creationId xmlns:a16="http://schemas.microsoft.com/office/drawing/2014/main" id="{DE775422-4EEF-4302-A292-2F48B6D684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28055" y="3193840"/>
            <a:ext cx="386370" cy="28408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E51D289D-415C-4D8E-8219-A60AD8648EA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2668" y="2498340"/>
            <a:ext cx="457143" cy="457143"/>
          </a:xfrm>
          <a:prstGeom prst="rect">
            <a:avLst/>
          </a:prstGeom>
        </p:spPr>
      </p:pic>
      <p:pic>
        <p:nvPicPr>
          <p:cNvPr id="24" name="Picture 23">
            <a:extLst>
              <a:ext uri="{FF2B5EF4-FFF2-40B4-BE49-F238E27FC236}">
                <a16:creationId xmlns:a16="http://schemas.microsoft.com/office/drawing/2014/main" id="{0EF8A4BF-DC73-4E8A-9433-186E2F57298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92668" y="1892611"/>
            <a:ext cx="457143" cy="457143"/>
          </a:xfrm>
          <a:prstGeom prst="rect">
            <a:avLst/>
          </a:prstGeom>
        </p:spPr>
      </p:pic>
      <p:sp>
        <p:nvSpPr>
          <p:cNvPr id="25" name="Org_ECA6">
            <a:extLst>
              <a:ext uri="{FF2B5EF4-FFF2-40B4-BE49-F238E27FC236}">
                <a16:creationId xmlns:a16="http://schemas.microsoft.com/office/drawing/2014/main" id="{F5351ECC-14CE-4653-B446-2EE16E7E3DE3}"/>
              </a:ext>
              <a:ext uri="{C183D7F6-B498-43B3-948B-1728B52AA6E4}">
                <adec:decorative xmlns:adec="http://schemas.microsoft.com/office/drawing/2017/decorative" val="1"/>
              </a:ext>
            </a:extLst>
          </p:cNvPr>
          <p:cNvSpPr>
            <a:spLocks noChangeAspect="1" noEditPoints="1"/>
          </p:cNvSpPr>
          <p:nvPr/>
        </p:nvSpPr>
        <p:spPr bwMode="auto">
          <a:xfrm>
            <a:off x="11245342" y="457200"/>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pic>
        <p:nvPicPr>
          <p:cNvPr id="26" name="Picture 25" descr="The list of connectors from Microsoft documentation.  ">
            <a:extLst>
              <a:ext uri="{FF2B5EF4-FFF2-40B4-BE49-F238E27FC236}">
                <a16:creationId xmlns:a16="http://schemas.microsoft.com/office/drawing/2014/main" id="{749D6363-F5BB-49D5-88BD-D2408A65BA74}"/>
              </a:ext>
            </a:extLst>
          </p:cNvPr>
          <p:cNvPicPr>
            <a:picLocks noChangeAspect="1"/>
          </p:cNvPicPr>
          <p:nvPr/>
        </p:nvPicPr>
        <p:blipFill>
          <a:blip r:embed="rId6"/>
          <a:stretch>
            <a:fillRect/>
          </a:stretch>
        </p:blipFill>
        <p:spPr>
          <a:xfrm>
            <a:off x="3857405" y="1757372"/>
            <a:ext cx="1671198" cy="3536827"/>
          </a:xfrm>
          <a:prstGeom prst="rect">
            <a:avLst/>
          </a:prstGeom>
          <a:ln>
            <a:solidFill>
              <a:srgbClr val="000000"/>
            </a:solidFill>
          </a:ln>
        </p:spPr>
      </p:pic>
      <p:pic>
        <p:nvPicPr>
          <p:cNvPr id="27" name="Picture 26">
            <a:extLst>
              <a:ext uri="{FF2B5EF4-FFF2-40B4-BE49-F238E27FC236}">
                <a16:creationId xmlns:a16="http://schemas.microsoft.com/office/drawing/2014/main" id="{89174EAA-D573-45DF-85F0-2FF520D166E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944540" y="3497648"/>
            <a:ext cx="2521388" cy="2031118"/>
          </a:xfrm>
          <a:prstGeom prst="rect">
            <a:avLst/>
          </a:prstGeom>
          <a:ln>
            <a:solidFill>
              <a:srgbClr val="000000"/>
            </a:solidFill>
          </a:ln>
        </p:spPr>
      </p:pic>
    </p:spTree>
    <p:extLst>
      <p:ext uri="{BB962C8B-B14F-4D97-AF65-F5344CB8AC3E}">
        <p14:creationId xmlns:p14="http://schemas.microsoft.com/office/powerpoint/2010/main" val="32572499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CCBB364-6EFC-4FE2-8FBE-38984B378C6F}"/>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 Builder</a:t>
            </a:r>
          </a:p>
        </p:txBody>
      </p:sp>
      <p:sp>
        <p:nvSpPr>
          <p:cNvPr id="12" name="Content Placeholder 2">
            <a:extLst>
              <a:ext uri="{FF2B5EF4-FFF2-40B4-BE49-F238E27FC236}">
                <a16:creationId xmlns:a16="http://schemas.microsoft.com/office/drawing/2014/main" id="{FAC32085-9CA8-495F-B9D0-6BB30BFA0D18}"/>
              </a:ext>
            </a:extLst>
          </p:cNvPr>
          <p:cNvSpPr txBox="1">
            <a:spLocks/>
          </p:cNvSpPr>
          <p:nvPr/>
        </p:nvSpPr>
        <p:spPr>
          <a:xfrm>
            <a:off x="441468" y="1456896"/>
            <a:ext cx="5543785" cy="2077492"/>
          </a:xfrm>
          <a:prstGeom prst="rect">
            <a:avLst/>
          </a:prstGeom>
          <a:solidFill>
            <a:srgbClr val="FFFFFF">
              <a:lumMod val="95000"/>
            </a:srgbClr>
          </a:solidFill>
        </p:spPr>
        <p:txBody>
          <a:bodyPr vert="horz" wrap="square" lIns="137160" tIns="0" rIns="137160" bIns="0" rtlCol="0">
            <a:sp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336145" marR="0" indent="-224097"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280121" marR="0" indent="-280121"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72290" marR="0" indent="-280121" algn="l" defTabSz="932742"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68072" marR="0" indent="-168072"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Analyze text for classification, key phrases, language, and sentiment.</a:t>
            </a:r>
          </a:p>
          <a:p>
            <a:pPr marL="228600" marR="0" lvl="0" indent="-228600"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Predict whether something will happen.</a:t>
            </a:r>
          </a:p>
          <a:p>
            <a:pPr marL="228600" marR="0" lvl="0" indent="-228600"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Process business card information.</a:t>
            </a:r>
          </a:p>
          <a:p>
            <a:pPr marL="228600" marR="0" lvl="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3" name="Content Placeholder 3">
            <a:extLst>
              <a:ext uri="{FF2B5EF4-FFF2-40B4-BE49-F238E27FC236}">
                <a16:creationId xmlns:a16="http://schemas.microsoft.com/office/drawing/2014/main" id="{CF92BC84-5D53-423A-BD0C-8BC775F333BF}"/>
              </a:ext>
            </a:extLst>
          </p:cNvPr>
          <p:cNvSpPr txBox="1">
            <a:spLocks/>
          </p:cNvSpPr>
          <p:nvPr/>
        </p:nvSpPr>
        <p:spPr>
          <a:xfrm>
            <a:off x="6229350" y="1456896"/>
            <a:ext cx="5531577" cy="2077492"/>
          </a:xfrm>
          <a:prstGeom prst="rect">
            <a:avLst/>
          </a:prstGeom>
          <a:solidFill>
            <a:srgbClr val="FFFFFF">
              <a:lumMod val="95000"/>
            </a:srgbClr>
          </a:solidFill>
        </p:spPr>
        <p:txBody>
          <a:bodyPr vert="horz" wrap="square" lIns="137160" tIns="0" rIns="137160" bIns="0" rtlCol="0">
            <a:spAutoFit/>
          </a:bodyPr>
          <a:lstStyle>
            <a:lvl1pPr marL="228600" marR="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336145" marR="0" indent="-224097"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280121" marR="0" indent="-280121"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72290" marR="0" indent="-280121" algn="l" defTabSz="932742" rtl="0" eaLnBrk="1" fontAlgn="auto" latinLnBrk="0" hangingPunct="1">
              <a:lnSpc>
                <a:spcPct val="100000"/>
              </a:lnSpc>
              <a:spcBef>
                <a:spcPts val="392"/>
              </a:spcBef>
              <a:spcAft>
                <a:spcPts val="588"/>
              </a:spcAft>
              <a:buClrTx/>
              <a:buSzPct val="100000"/>
              <a:buFont typeface="Arial" panose="020B0604020202020204" pitchFamily="34" charset="0"/>
              <a:buChar char="‒"/>
              <a:tabLst/>
              <a:defRPr sz="1400" kern="1200" spc="0" baseline="0">
                <a:solidFill>
                  <a:schemeClr val="tx1"/>
                </a:solidFill>
                <a:latin typeface="+mn-lt"/>
                <a:ea typeface="+mn-ea"/>
                <a:cs typeface="+mn-cs"/>
              </a:defRPr>
            </a:lvl4pPr>
            <a:lvl5pPr marL="168072" marR="0" indent="-168072"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Process text from images.</a:t>
            </a:r>
          </a:p>
          <a:p>
            <a:pPr marL="228600" marR="0" lvl="0" indent="-228600"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Read and save information from standard documents.</a:t>
            </a:r>
          </a:p>
          <a:p>
            <a:pPr marL="228600" marR="0" lvl="0" indent="-228600" algn="l" defTabSz="932742" rtl="0" eaLnBrk="1" fontAlgn="auto" latinLnBrk="0" hangingPunct="1">
              <a:lnSpc>
                <a:spcPct val="100000"/>
              </a:lnSpc>
              <a:spcBef>
                <a:spcPts val="392"/>
              </a:spcBef>
              <a:spcAft>
                <a:spcPts val="588"/>
              </a:spcAft>
              <a:buClrTx/>
              <a:buSzPct val="90000"/>
              <a:buFont typeface="Arial" panose="020B0604020202020204" pitchFamily="34" charset="0"/>
              <a:buChar char="•"/>
              <a:tabLst/>
              <a:defRPr/>
            </a:pPr>
            <a:r>
              <a:rPr kumimoji="0" lang="en-US" sz="22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Recognize and count items in images.</a:t>
            </a:r>
          </a:p>
          <a:p>
            <a:pPr marL="228600" marR="0" lvl="0" indent="-228600" algn="l" defTabSz="932742" rtl="0" eaLnBrk="1" fontAlgn="auto" latinLnBrk="0" hangingPunct="1">
              <a:lnSpc>
                <a:spcPct val="100000"/>
              </a:lnSpc>
              <a:spcBef>
                <a:spcPts val="392"/>
              </a:spcBef>
              <a:spcAft>
                <a:spcPts val="588"/>
              </a:spcAft>
              <a:buClrTx/>
              <a:buSzPct val="90000"/>
              <a:buFont typeface="Wingdings" panose="05000000000000000000" pitchFamily="2" charset="2"/>
              <a:buChar char=""/>
              <a:tabLst/>
              <a:defRPr/>
            </a:pPr>
            <a:endPar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14" name="Graphic 1248">
            <a:extLst>
              <a:ext uri="{FF2B5EF4-FFF2-40B4-BE49-F238E27FC236}">
                <a16:creationId xmlns:a16="http://schemas.microsoft.com/office/drawing/2014/main" id="{26040A44-C469-42DD-84A6-9D000993915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4854" y="457200"/>
            <a:ext cx="468883" cy="481442"/>
          </a:xfrm>
          <a:prstGeom prst="rect">
            <a:avLst/>
          </a:prstGeom>
        </p:spPr>
      </p:pic>
      <p:sp>
        <p:nvSpPr>
          <p:cNvPr id="15" name="TextBox 14">
            <a:extLst>
              <a:ext uri="{FF2B5EF4-FFF2-40B4-BE49-F238E27FC236}">
                <a16:creationId xmlns:a16="http://schemas.microsoft.com/office/drawing/2014/main" id="{A5096CDA-EC3A-4417-84ED-17A7104AA97F}"/>
              </a:ext>
            </a:extLst>
          </p:cNvPr>
          <p:cNvSpPr txBox="1"/>
          <p:nvPr/>
        </p:nvSpPr>
        <p:spPr>
          <a:xfrm>
            <a:off x="436270" y="4850295"/>
            <a:ext cx="11319459" cy="4616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000000"/>
                </a:solidFill>
                <a:effectLst/>
                <a:uLnTx/>
                <a:uFillTx/>
              </a:rPr>
              <a:t>And then use these results in apps and automation</a:t>
            </a:r>
          </a:p>
        </p:txBody>
      </p:sp>
    </p:spTree>
    <p:extLst>
      <p:ext uri="{BB962C8B-B14F-4D97-AF65-F5344CB8AC3E}">
        <p14:creationId xmlns:p14="http://schemas.microsoft.com/office/powerpoint/2010/main" val="4598578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0FFF20F-D98B-4ED8-8BA7-D87A54582E9A}"/>
              </a:ext>
            </a:extLst>
          </p:cNvPr>
          <p:cNvSpPr>
            <a:spLocks noGrp="1"/>
          </p:cNvSpPr>
          <p:nvPr>
            <p:ph type="title"/>
          </p:nvPr>
        </p:nvSpPr>
        <p:spPr>
          <a:xfrm>
            <a:off x="588263" y="457200"/>
            <a:ext cx="11018520" cy="553998"/>
          </a:xfrm>
        </p:spPr>
        <p:txBody>
          <a:bodyPr/>
          <a:lstStyle/>
          <a:p>
            <a:r>
              <a:rPr lang="en-US" dirty="0"/>
              <a:t>Solutions</a:t>
            </a:r>
          </a:p>
        </p:txBody>
      </p:sp>
      <p:sp>
        <p:nvSpPr>
          <p:cNvPr id="6" name="Content Placeholder 4">
            <a:extLst>
              <a:ext uri="{FF2B5EF4-FFF2-40B4-BE49-F238E27FC236}">
                <a16:creationId xmlns:a16="http://schemas.microsoft.com/office/drawing/2014/main" id="{19EC7C47-8141-4A5A-A1E6-1240DE2D2D56}"/>
              </a:ext>
            </a:extLst>
          </p:cNvPr>
          <p:cNvSpPr txBox="1">
            <a:spLocks/>
          </p:cNvSpPr>
          <p:nvPr/>
        </p:nvSpPr>
        <p:spPr>
          <a:xfrm>
            <a:off x="584200" y="1435100"/>
            <a:ext cx="10585548" cy="1674701"/>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latin typeface="+mn-lt"/>
              </a:rPr>
              <a:t>Solutions are containers of Power Platform components</a:t>
            </a:r>
          </a:p>
          <a:p>
            <a:pPr marL="342900" indent="-342900">
              <a:buFont typeface="Arial" panose="020B0604020202020204" pitchFamily="34" charset="0"/>
              <a:buChar char="•"/>
            </a:pPr>
            <a:r>
              <a:rPr lang="en-US" sz="2400" dirty="0">
                <a:latin typeface="+mn-lt"/>
              </a:rPr>
              <a:t>Transport these customizations from one environment to another</a:t>
            </a:r>
          </a:p>
          <a:p>
            <a:pPr marL="342900" indent="-342900">
              <a:buFont typeface="Arial" panose="020B0604020202020204" pitchFamily="34" charset="0"/>
              <a:buChar char="•"/>
            </a:pPr>
            <a:r>
              <a:rPr lang="en-US" sz="2400" dirty="0">
                <a:latin typeface="+mn-lt"/>
              </a:rPr>
              <a:t>Part of an overall strategy for application lifecycle management (ALM)</a:t>
            </a:r>
          </a:p>
          <a:p>
            <a:pPr marL="342900" indent="-342900">
              <a:buFont typeface="Arial" panose="020B0604020202020204" pitchFamily="34" charset="0"/>
              <a:buChar char="•"/>
            </a:pPr>
            <a:r>
              <a:rPr lang="en-US" sz="2400" dirty="0">
                <a:latin typeface="+mn-lt"/>
              </a:rPr>
              <a:t>Much more later on</a:t>
            </a:r>
          </a:p>
        </p:txBody>
      </p:sp>
      <p:grpSp>
        <p:nvGrpSpPr>
          <p:cNvPr id="2" name="Group 1">
            <a:extLst>
              <a:ext uri="{FF2B5EF4-FFF2-40B4-BE49-F238E27FC236}">
                <a16:creationId xmlns:a16="http://schemas.microsoft.com/office/drawing/2014/main" id="{92E637D4-0231-4B05-824F-0D9BE6447160}"/>
              </a:ext>
              <a:ext uri="{C183D7F6-B498-43B3-948B-1728B52AA6E4}">
                <adec:decorative xmlns:adec="http://schemas.microsoft.com/office/drawing/2017/decorative" val="1"/>
              </a:ext>
            </a:extLst>
          </p:cNvPr>
          <p:cNvGrpSpPr/>
          <p:nvPr/>
        </p:nvGrpSpPr>
        <p:grpSpPr>
          <a:xfrm>
            <a:off x="1673195" y="3382306"/>
            <a:ext cx="7899947" cy="1247360"/>
            <a:chOff x="1673195" y="3382306"/>
            <a:chExt cx="7899947" cy="1247360"/>
          </a:xfrm>
        </p:grpSpPr>
        <p:sp>
          <p:nvSpPr>
            <p:cNvPr id="3" name="Freeform: Shape 2">
              <a:extLst>
                <a:ext uri="{FF2B5EF4-FFF2-40B4-BE49-F238E27FC236}">
                  <a16:creationId xmlns:a16="http://schemas.microsoft.com/office/drawing/2014/main" id="{3EAFD3C3-4330-400D-98C8-7EBF5DBF3471}"/>
                </a:ext>
              </a:extLst>
            </p:cNvPr>
            <p:cNvSpPr/>
            <p:nvPr/>
          </p:nvSpPr>
          <p:spPr>
            <a:xfrm>
              <a:off x="1673195" y="3382306"/>
              <a:ext cx="2078933" cy="1247360"/>
            </a:xfrm>
            <a:custGeom>
              <a:avLst/>
              <a:gdLst>
                <a:gd name="connsiteX0" fmla="*/ 0 w 2078933"/>
                <a:gd name="connsiteY0" fmla="*/ 124736 h 1247360"/>
                <a:gd name="connsiteX1" fmla="*/ 124736 w 2078933"/>
                <a:gd name="connsiteY1" fmla="*/ 0 h 1247360"/>
                <a:gd name="connsiteX2" fmla="*/ 1954197 w 2078933"/>
                <a:gd name="connsiteY2" fmla="*/ 0 h 1247360"/>
                <a:gd name="connsiteX3" fmla="*/ 2078933 w 2078933"/>
                <a:gd name="connsiteY3" fmla="*/ 124736 h 1247360"/>
                <a:gd name="connsiteX4" fmla="*/ 2078933 w 2078933"/>
                <a:gd name="connsiteY4" fmla="*/ 1122624 h 1247360"/>
                <a:gd name="connsiteX5" fmla="*/ 1954197 w 2078933"/>
                <a:gd name="connsiteY5" fmla="*/ 1247360 h 1247360"/>
                <a:gd name="connsiteX6" fmla="*/ 124736 w 2078933"/>
                <a:gd name="connsiteY6" fmla="*/ 1247360 h 1247360"/>
                <a:gd name="connsiteX7" fmla="*/ 0 w 2078933"/>
                <a:gd name="connsiteY7" fmla="*/ 1122624 h 1247360"/>
                <a:gd name="connsiteX8" fmla="*/ 0 w 2078933"/>
                <a:gd name="connsiteY8" fmla="*/ 124736 h 12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8933" h="1247360">
                  <a:moveTo>
                    <a:pt x="0" y="124736"/>
                  </a:moveTo>
                  <a:cubicBezTo>
                    <a:pt x="0" y="55846"/>
                    <a:pt x="55846" y="0"/>
                    <a:pt x="124736" y="0"/>
                  </a:cubicBezTo>
                  <a:lnTo>
                    <a:pt x="1954197" y="0"/>
                  </a:lnTo>
                  <a:cubicBezTo>
                    <a:pt x="2023087" y="0"/>
                    <a:pt x="2078933" y="55846"/>
                    <a:pt x="2078933" y="124736"/>
                  </a:cubicBezTo>
                  <a:lnTo>
                    <a:pt x="2078933" y="1122624"/>
                  </a:lnTo>
                  <a:cubicBezTo>
                    <a:pt x="2078933" y="1191514"/>
                    <a:pt x="2023087" y="1247360"/>
                    <a:pt x="1954197" y="1247360"/>
                  </a:cubicBezTo>
                  <a:lnTo>
                    <a:pt x="124736" y="1247360"/>
                  </a:lnTo>
                  <a:cubicBezTo>
                    <a:pt x="55846" y="1247360"/>
                    <a:pt x="0" y="1191514"/>
                    <a:pt x="0" y="1122624"/>
                  </a:cubicBezTo>
                  <a:lnTo>
                    <a:pt x="0" y="124736"/>
                  </a:lnTo>
                  <a:close/>
                </a:path>
              </a:pathLst>
            </a:custGeom>
            <a:solidFill>
              <a:schemeClr val="accent2"/>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7974" tIns="127974" rIns="127974" bIns="12797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latin typeface="Segoe UI"/>
                  <a:ea typeface="+mn-ea"/>
                  <a:cs typeface="+mn-cs"/>
                </a:rPr>
                <a:t>Development</a:t>
              </a:r>
            </a:p>
          </p:txBody>
        </p:sp>
        <p:sp>
          <p:nvSpPr>
            <p:cNvPr id="4" name="Freeform: Shape 3">
              <a:extLst>
                <a:ext uri="{FF2B5EF4-FFF2-40B4-BE49-F238E27FC236}">
                  <a16:creationId xmlns:a16="http://schemas.microsoft.com/office/drawing/2014/main" id="{C0EB73BC-18F3-44F3-A86F-A09F388A7020}"/>
                </a:ext>
              </a:extLst>
            </p:cNvPr>
            <p:cNvSpPr/>
            <p:nvPr/>
          </p:nvSpPr>
          <p:spPr>
            <a:xfrm>
              <a:off x="3960022" y="3748199"/>
              <a:ext cx="440733" cy="515575"/>
            </a:xfrm>
            <a:custGeom>
              <a:avLst/>
              <a:gdLst>
                <a:gd name="connsiteX0" fmla="*/ 0 w 440733"/>
                <a:gd name="connsiteY0" fmla="*/ 103115 h 515575"/>
                <a:gd name="connsiteX1" fmla="*/ 220367 w 440733"/>
                <a:gd name="connsiteY1" fmla="*/ 103115 h 515575"/>
                <a:gd name="connsiteX2" fmla="*/ 220367 w 440733"/>
                <a:gd name="connsiteY2" fmla="*/ 0 h 515575"/>
                <a:gd name="connsiteX3" fmla="*/ 440733 w 440733"/>
                <a:gd name="connsiteY3" fmla="*/ 257788 h 515575"/>
                <a:gd name="connsiteX4" fmla="*/ 220367 w 440733"/>
                <a:gd name="connsiteY4" fmla="*/ 515575 h 515575"/>
                <a:gd name="connsiteX5" fmla="*/ 220367 w 440733"/>
                <a:gd name="connsiteY5" fmla="*/ 412460 h 515575"/>
                <a:gd name="connsiteX6" fmla="*/ 0 w 440733"/>
                <a:gd name="connsiteY6" fmla="*/ 412460 h 515575"/>
                <a:gd name="connsiteX7" fmla="*/ 0 w 440733"/>
                <a:gd name="connsiteY7" fmla="*/ 103115 h 51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33" h="515575">
                  <a:moveTo>
                    <a:pt x="0" y="103115"/>
                  </a:moveTo>
                  <a:lnTo>
                    <a:pt x="220367" y="103115"/>
                  </a:lnTo>
                  <a:lnTo>
                    <a:pt x="220367" y="0"/>
                  </a:lnTo>
                  <a:lnTo>
                    <a:pt x="440733" y="257788"/>
                  </a:lnTo>
                  <a:lnTo>
                    <a:pt x="220367" y="515575"/>
                  </a:lnTo>
                  <a:lnTo>
                    <a:pt x="220367" y="412460"/>
                  </a:lnTo>
                  <a:lnTo>
                    <a:pt x="0" y="412460"/>
                  </a:lnTo>
                  <a:lnTo>
                    <a:pt x="0" y="103115"/>
                  </a:lnTo>
                  <a:close/>
                </a:path>
              </a:pathLst>
            </a:custGeom>
            <a:solidFill>
              <a:srgbClr val="0078D4">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0" tIns="103115" rIns="132220" bIns="103115" numCol="1" spcCol="1270" anchor="ctr" anchorCtr="0">
              <a:noAutofit/>
            </a:bodyPr>
            <a:lstStyle/>
            <a:p>
              <a:pPr marL="0" lvl="0" indent="0" algn="ctr" defTabSz="844550">
                <a:lnSpc>
                  <a:spcPct val="90000"/>
                </a:lnSpc>
                <a:spcBef>
                  <a:spcPct val="0"/>
                </a:spcBef>
                <a:spcAft>
                  <a:spcPct val="35000"/>
                </a:spcAft>
                <a:buNone/>
              </a:pPr>
              <a:endParaRPr lang="en-US" sz="1900" kern="1200">
                <a:solidFill>
                  <a:srgbClr val="FFFFFF"/>
                </a:solidFill>
                <a:latin typeface="Segoe UI"/>
                <a:ea typeface="+mn-ea"/>
                <a:cs typeface="+mn-cs"/>
              </a:endParaRPr>
            </a:p>
          </p:txBody>
        </p:sp>
        <p:sp>
          <p:nvSpPr>
            <p:cNvPr id="7" name="Freeform: Shape 6">
              <a:extLst>
                <a:ext uri="{FF2B5EF4-FFF2-40B4-BE49-F238E27FC236}">
                  <a16:creationId xmlns:a16="http://schemas.microsoft.com/office/drawing/2014/main" id="{B0B48E6D-DBC9-4BB4-BD3C-696DEA81A1E8}"/>
                </a:ext>
              </a:extLst>
            </p:cNvPr>
            <p:cNvSpPr/>
            <p:nvPr/>
          </p:nvSpPr>
          <p:spPr>
            <a:xfrm>
              <a:off x="4583702" y="3382306"/>
              <a:ext cx="2078933" cy="1247360"/>
            </a:xfrm>
            <a:custGeom>
              <a:avLst/>
              <a:gdLst>
                <a:gd name="connsiteX0" fmla="*/ 0 w 2078933"/>
                <a:gd name="connsiteY0" fmla="*/ 124736 h 1247360"/>
                <a:gd name="connsiteX1" fmla="*/ 124736 w 2078933"/>
                <a:gd name="connsiteY1" fmla="*/ 0 h 1247360"/>
                <a:gd name="connsiteX2" fmla="*/ 1954197 w 2078933"/>
                <a:gd name="connsiteY2" fmla="*/ 0 h 1247360"/>
                <a:gd name="connsiteX3" fmla="*/ 2078933 w 2078933"/>
                <a:gd name="connsiteY3" fmla="*/ 124736 h 1247360"/>
                <a:gd name="connsiteX4" fmla="*/ 2078933 w 2078933"/>
                <a:gd name="connsiteY4" fmla="*/ 1122624 h 1247360"/>
                <a:gd name="connsiteX5" fmla="*/ 1954197 w 2078933"/>
                <a:gd name="connsiteY5" fmla="*/ 1247360 h 1247360"/>
                <a:gd name="connsiteX6" fmla="*/ 124736 w 2078933"/>
                <a:gd name="connsiteY6" fmla="*/ 1247360 h 1247360"/>
                <a:gd name="connsiteX7" fmla="*/ 0 w 2078933"/>
                <a:gd name="connsiteY7" fmla="*/ 1122624 h 1247360"/>
                <a:gd name="connsiteX8" fmla="*/ 0 w 2078933"/>
                <a:gd name="connsiteY8" fmla="*/ 124736 h 12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8933" h="1247360">
                  <a:moveTo>
                    <a:pt x="0" y="124736"/>
                  </a:moveTo>
                  <a:cubicBezTo>
                    <a:pt x="0" y="55846"/>
                    <a:pt x="55846" y="0"/>
                    <a:pt x="124736" y="0"/>
                  </a:cubicBezTo>
                  <a:lnTo>
                    <a:pt x="1954197" y="0"/>
                  </a:lnTo>
                  <a:cubicBezTo>
                    <a:pt x="2023087" y="0"/>
                    <a:pt x="2078933" y="55846"/>
                    <a:pt x="2078933" y="124736"/>
                  </a:cubicBezTo>
                  <a:lnTo>
                    <a:pt x="2078933" y="1122624"/>
                  </a:lnTo>
                  <a:cubicBezTo>
                    <a:pt x="2078933" y="1191514"/>
                    <a:pt x="2023087" y="1247360"/>
                    <a:pt x="1954197" y="1247360"/>
                  </a:cubicBezTo>
                  <a:lnTo>
                    <a:pt x="124736" y="1247360"/>
                  </a:lnTo>
                  <a:cubicBezTo>
                    <a:pt x="55846" y="1247360"/>
                    <a:pt x="0" y="1191514"/>
                    <a:pt x="0" y="1122624"/>
                  </a:cubicBezTo>
                  <a:lnTo>
                    <a:pt x="0" y="124736"/>
                  </a:lnTo>
                  <a:close/>
                </a:path>
              </a:pathLst>
            </a:custGeom>
            <a:solidFill>
              <a:schemeClr val="accent2"/>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7974" tIns="127974" rIns="127974" bIns="12797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latin typeface="Segoe UI"/>
                  <a:ea typeface="+mn-ea"/>
                  <a:cs typeface="+mn-cs"/>
                </a:rPr>
                <a:t>Test</a:t>
              </a:r>
            </a:p>
          </p:txBody>
        </p:sp>
        <p:sp>
          <p:nvSpPr>
            <p:cNvPr id="8" name="Freeform: Shape 7">
              <a:extLst>
                <a:ext uri="{FF2B5EF4-FFF2-40B4-BE49-F238E27FC236}">
                  <a16:creationId xmlns:a16="http://schemas.microsoft.com/office/drawing/2014/main" id="{079CE1EA-F358-4AE2-BAB5-BD4B4368898E}"/>
                </a:ext>
              </a:extLst>
            </p:cNvPr>
            <p:cNvSpPr/>
            <p:nvPr/>
          </p:nvSpPr>
          <p:spPr>
            <a:xfrm>
              <a:off x="6870529" y="3748199"/>
              <a:ext cx="440733" cy="515575"/>
            </a:xfrm>
            <a:custGeom>
              <a:avLst/>
              <a:gdLst>
                <a:gd name="connsiteX0" fmla="*/ 0 w 440733"/>
                <a:gd name="connsiteY0" fmla="*/ 103115 h 515575"/>
                <a:gd name="connsiteX1" fmla="*/ 220367 w 440733"/>
                <a:gd name="connsiteY1" fmla="*/ 103115 h 515575"/>
                <a:gd name="connsiteX2" fmla="*/ 220367 w 440733"/>
                <a:gd name="connsiteY2" fmla="*/ 0 h 515575"/>
                <a:gd name="connsiteX3" fmla="*/ 440733 w 440733"/>
                <a:gd name="connsiteY3" fmla="*/ 257788 h 515575"/>
                <a:gd name="connsiteX4" fmla="*/ 220367 w 440733"/>
                <a:gd name="connsiteY4" fmla="*/ 515575 h 515575"/>
                <a:gd name="connsiteX5" fmla="*/ 220367 w 440733"/>
                <a:gd name="connsiteY5" fmla="*/ 412460 h 515575"/>
                <a:gd name="connsiteX6" fmla="*/ 0 w 440733"/>
                <a:gd name="connsiteY6" fmla="*/ 412460 h 515575"/>
                <a:gd name="connsiteX7" fmla="*/ 0 w 440733"/>
                <a:gd name="connsiteY7" fmla="*/ 103115 h 51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33" h="515575">
                  <a:moveTo>
                    <a:pt x="0" y="103115"/>
                  </a:moveTo>
                  <a:lnTo>
                    <a:pt x="220367" y="103115"/>
                  </a:lnTo>
                  <a:lnTo>
                    <a:pt x="220367" y="0"/>
                  </a:lnTo>
                  <a:lnTo>
                    <a:pt x="440733" y="257788"/>
                  </a:lnTo>
                  <a:lnTo>
                    <a:pt x="220367" y="515575"/>
                  </a:lnTo>
                  <a:lnTo>
                    <a:pt x="220367" y="412460"/>
                  </a:lnTo>
                  <a:lnTo>
                    <a:pt x="0" y="412460"/>
                  </a:lnTo>
                  <a:lnTo>
                    <a:pt x="0" y="103115"/>
                  </a:lnTo>
                  <a:close/>
                </a:path>
              </a:pathLst>
            </a:custGeom>
            <a:solidFill>
              <a:srgbClr val="0078D4">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0" tIns="103115" rIns="132220" bIns="103115" numCol="1" spcCol="1270" anchor="ctr" anchorCtr="0">
              <a:noAutofit/>
            </a:bodyPr>
            <a:lstStyle/>
            <a:p>
              <a:pPr marL="0" lvl="0" indent="0" algn="ctr" defTabSz="844550">
                <a:lnSpc>
                  <a:spcPct val="90000"/>
                </a:lnSpc>
                <a:spcBef>
                  <a:spcPct val="0"/>
                </a:spcBef>
                <a:spcAft>
                  <a:spcPct val="35000"/>
                </a:spcAft>
                <a:buNone/>
              </a:pPr>
              <a:endParaRPr lang="en-US" sz="1900" kern="1200">
                <a:solidFill>
                  <a:srgbClr val="FFFFFF"/>
                </a:solidFill>
                <a:latin typeface="Segoe UI"/>
                <a:ea typeface="+mn-ea"/>
                <a:cs typeface="+mn-cs"/>
              </a:endParaRPr>
            </a:p>
          </p:txBody>
        </p:sp>
        <p:sp>
          <p:nvSpPr>
            <p:cNvPr id="9" name="Freeform: Shape 8">
              <a:extLst>
                <a:ext uri="{FF2B5EF4-FFF2-40B4-BE49-F238E27FC236}">
                  <a16:creationId xmlns:a16="http://schemas.microsoft.com/office/drawing/2014/main" id="{16F6454A-9C96-48F2-95F0-A9A7D9AD161F}"/>
                </a:ext>
              </a:extLst>
            </p:cNvPr>
            <p:cNvSpPr/>
            <p:nvPr/>
          </p:nvSpPr>
          <p:spPr>
            <a:xfrm>
              <a:off x="7494209" y="3382306"/>
              <a:ext cx="2078933" cy="1247360"/>
            </a:xfrm>
            <a:custGeom>
              <a:avLst/>
              <a:gdLst>
                <a:gd name="connsiteX0" fmla="*/ 0 w 2078933"/>
                <a:gd name="connsiteY0" fmla="*/ 124736 h 1247360"/>
                <a:gd name="connsiteX1" fmla="*/ 124736 w 2078933"/>
                <a:gd name="connsiteY1" fmla="*/ 0 h 1247360"/>
                <a:gd name="connsiteX2" fmla="*/ 1954197 w 2078933"/>
                <a:gd name="connsiteY2" fmla="*/ 0 h 1247360"/>
                <a:gd name="connsiteX3" fmla="*/ 2078933 w 2078933"/>
                <a:gd name="connsiteY3" fmla="*/ 124736 h 1247360"/>
                <a:gd name="connsiteX4" fmla="*/ 2078933 w 2078933"/>
                <a:gd name="connsiteY4" fmla="*/ 1122624 h 1247360"/>
                <a:gd name="connsiteX5" fmla="*/ 1954197 w 2078933"/>
                <a:gd name="connsiteY5" fmla="*/ 1247360 h 1247360"/>
                <a:gd name="connsiteX6" fmla="*/ 124736 w 2078933"/>
                <a:gd name="connsiteY6" fmla="*/ 1247360 h 1247360"/>
                <a:gd name="connsiteX7" fmla="*/ 0 w 2078933"/>
                <a:gd name="connsiteY7" fmla="*/ 1122624 h 1247360"/>
                <a:gd name="connsiteX8" fmla="*/ 0 w 2078933"/>
                <a:gd name="connsiteY8" fmla="*/ 124736 h 12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8933" h="1247360">
                  <a:moveTo>
                    <a:pt x="0" y="124736"/>
                  </a:moveTo>
                  <a:cubicBezTo>
                    <a:pt x="0" y="55846"/>
                    <a:pt x="55846" y="0"/>
                    <a:pt x="124736" y="0"/>
                  </a:cubicBezTo>
                  <a:lnTo>
                    <a:pt x="1954197" y="0"/>
                  </a:lnTo>
                  <a:cubicBezTo>
                    <a:pt x="2023087" y="0"/>
                    <a:pt x="2078933" y="55846"/>
                    <a:pt x="2078933" y="124736"/>
                  </a:cubicBezTo>
                  <a:lnTo>
                    <a:pt x="2078933" y="1122624"/>
                  </a:lnTo>
                  <a:cubicBezTo>
                    <a:pt x="2078933" y="1191514"/>
                    <a:pt x="2023087" y="1247360"/>
                    <a:pt x="1954197" y="1247360"/>
                  </a:cubicBezTo>
                  <a:lnTo>
                    <a:pt x="124736" y="1247360"/>
                  </a:lnTo>
                  <a:cubicBezTo>
                    <a:pt x="55846" y="1247360"/>
                    <a:pt x="0" y="1191514"/>
                    <a:pt x="0" y="1122624"/>
                  </a:cubicBezTo>
                  <a:lnTo>
                    <a:pt x="0" y="124736"/>
                  </a:lnTo>
                  <a:close/>
                </a:path>
              </a:pathLst>
            </a:custGeom>
            <a:solidFill>
              <a:schemeClr val="accent2"/>
            </a:solidFill>
            <a:ln w="10795"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7974" tIns="127974" rIns="127974" bIns="127974"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FFFF"/>
                  </a:solidFill>
                  <a:latin typeface="Segoe UI"/>
                  <a:ea typeface="+mn-ea"/>
                  <a:cs typeface="+mn-cs"/>
                </a:rPr>
                <a:t>Production</a:t>
              </a:r>
            </a:p>
          </p:txBody>
        </p:sp>
      </p:grpSp>
    </p:spTree>
    <p:extLst>
      <p:ext uri="{BB962C8B-B14F-4D97-AF65-F5344CB8AC3E}">
        <p14:creationId xmlns:p14="http://schemas.microsoft.com/office/powerpoint/2010/main" val="40913250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EF639F-D67F-48CA-AAE2-C1972D99884A}"/>
              </a:ext>
            </a:extLst>
          </p:cNvPr>
          <p:cNvSpPr>
            <a:spLocks noGrp="1"/>
          </p:cNvSpPr>
          <p:nvPr>
            <p:ph type="title"/>
          </p:nvPr>
        </p:nvSpPr>
        <p:spPr>
          <a:xfrm>
            <a:off x="126852" y="375689"/>
            <a:ext cx="6836655" cy="492443"/>
          </a:xfrm>
        </p:spPr>
        <p:txBody>
          <a:bodyPr/>
          <a:lstStyle/>
          <a:p>
            <a:pPr>
              <a:spcBef>
                <a:spcPts val="0"/>
              </a:spcBef>
            </a:pPr>
            <a:r>
              <a:rPr lang="en-US" sz="3200" spc="0" dirty="0"/>
              <a:t>What is Microsoft Power Platform?</a:t>
            </a:r>
          </a:p>
        </p:txBody>
      </p:sp>
      <p:sp>
        <p:nvSpPr>
          <p:cNvPr id="8" name="TextBox 7">
            <a:extLst>
              <a:ext uri="{FF2B5EF4-FFF2-40B4-BE49-F238E27FC236}">
                <a16:creationId xmlns:a16="http://schemas.microsoft.com/office/drawing/2014/main" id="{3F6898BD-51D9-484C-BCFA-425722E396D6}"/>
              </a:ext>
            </a:extLst>
          </p:cNvPr>
          <p:cNvSpPr txBox="1"/>
          <p:nvPr/>
        </p:nvSpPr>
        <p:spPr>
          <a:xfrm>
            <a:off x="1741417" y="2741353"/>
            <a:ext cx="4068479" cy="31973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Power Automate</a:t>
            </a:r>
          </a:p>
        </p:txBody>
      </p:sp>
      <p:cxnSp>
        <p:nvCxnSpPr>
          <p:cNvPr id="10" name="Straight Connector 9">
            <a:extLst>
              <a:ext uri="{FF2B5EF4-FFF2-40B4-BE49-F238E27FC236}">
                <a16:creationId xmlns:a16="http://schemas.microsoft.com/office/drawing/2014/main" id="{6584E4DE-C095-4713-AAA6-B1C156DA1BFE}"/>
              </a:ext>
              <a:ext uri="{C183D7F6-B498-43B3-948B-1728B52AA6E4}">
                <adec:decorative xmlns:adec="http://schemas.microsoft.com/office/drawing/2017/decorative" val="1"/>
              </a:ext>
            </a:extLst>
          </p:cNvPr>
          <p:cNvCxnSpPr>
            <a:cxnSpLocks/>
          </p:cNvCxnSpPr>
          <p:nvPr/>
        </p:nvCxnSpPr>
        <p:spPr>
          <a:xfrm>
            <a:off x="1635761" y="2461313"/>
            <a:ext cx="404204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CCB677D-86CB-456C-AB4B-F88BFB191050}"/>
              </a:ext>
            </a:extLst>
          </p:cNvPr>
          <p:cNvSpPr txBox="1"/>
          <p:nvPr/>
        </p:nvSpPr>
        <p:spPr>
          <a:xfrm>
            <a:off x="1741417" y="4319516"/>
            <a:ext cx="4068479" cy="31973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Microsoft Power BI</a:t>
            </a:r>
          </a:p>
        </p:txBody>
      </p:sp>
      <p:cxnSp>
        <p:nvCxnSpPr>
          <p:cNvPr id="13" name="Straight Connector 12">
            <a:extLst>
              <a:ext uri="{FF2B5EF4-FFF2-40B4-BE49-F238E27FC236}">
                <a16:creationId xmlns:a16="http://schemas.microsoft.com/office/drawing/2014/main" id="{29204362-AC16-486C-AECC-34FECAB3FC15}"/>
              </a:ext>
              <a:ext uri="{C183D7F6-B498-43B3-948B-1728B52AA6E4}">
                <adec:decorative xmlns:adec="http://schemas.microsoft.com/office/drawing/2017/decorative" val="1"/>
              </a:ext>
            </a:extLst>
          </p:cNvPr>
          <p:cNvCxnSpPr>
            <a:cxnSpLocks/>
          </p:cNvCxnSpPr>
          <p:nvPr/>
        </p:nvCxnSpPr>
        <p:spPr>
          <a:xfrm>
            <a:off x="1686073" y="3286524"/>
            <a:ext cx="404204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D9905FA-8A45-4C45-B554-58DCF2AC1CF1}"/>
              </a:ext>
            </a:extLst>
          </p:cNvPr>
          <p:cNvSpPr txBox="1"/>
          <p:nvPr/>
        </p:nvSpPr>
        <p:spPr>
          <a:xfrm>
            <a:off x="1686073" y="1211639"/>
            <a:ext cx="4068479" cy="113364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Power Apps</a:t>
            </a:r>
          </a:p>
          <a:p>
            <a:pPr marL="0" marR="0" lvl="1" indent="0" algn="l" defTabSz="914367"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Model-driven apps</a:t>
            </a:r>
          </a:p>
          <a:p>
            <a:pPr marL="0" marR="0" lvl="1" indent="0" algn="l" defTabSz="914367"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Canvas apps</a:t>
            </a:r>
          </a:p>
          <a:p>
            <a:pPr marL="0" marR="0" lvl="1" indent="0" algn="l" defTabSz="914367"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Portal apps</a:t>
            </a:r>
          </a:p>
        </p:txBody>
      </p:sp>
      <p:cxnSp>
        <p:nvCxnSpPr>
          <p:cNvPr id="16" name="Straight Connector 15">
            <a:extLst>
              <a:ext uri="{FF2B5EF4-FFF2-40B4-BE49-F238E27FC236}">
                <a16:creationId xmlns:a16="http://schemas.microsoft.com/office/drawing/2014/main" id="{BEC41CE1-58D1-42FB-8023-02C0BDCD9C8A}"/>
              </a:ext>
              <a:ext uri="{C183D7F6-B498-43B3-948B-1728B52AA6E4}">
                <adec:decorative xmlns:adec="http://schemas.microsoft.com/office/drawing/2017/decorative" val="1"/>
              </a:ext>
            </a:extLst>
          </p:cNvPr>
          <p:cNvCxnSpPr>
            <a:cxnSpLocks/>
          </p:cNvCxnSpPr>
          <p:nvPr/>
        </p:nvCxnSpPr>
        <p:spPr>
          <a:xfrm>
            <a:off x="1686073" y="4029734"/>
            <a:ext cx="404204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BAE0CA4-3688-4F40-ACCF-52AE92D7F2D0}"/>
              </a:ext>
            </a:extLst>
          </p:cNvPr>
          <p:cNvSpPr txBox="1"/>
          <p:nvPr/>
        </p:nvSpPr>
        <p:spPr>
          <a:xfrm>
            <a:off x="1686073" y="5131931"/>
            <a:ext cx="4068479" cy="31973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Microsoft Dataverse</a:t>
            </a:r>
          </a:p>
        </p:txBody>
      </p:sp>
      <p:cxnSp>
        <p:nvCxnSpPr>
          <p:cNvPr id="19" name="Straight Connector 18">
            <a:extLst>
              <a:ext uri="{FF2B5EF4-FFF2-40B4-BE49-F238E27FC236}">
                <a16:creationId xmlns:a16="http://schemas.microsoft.com/office/drawing/2014/main" id="{98D5B6F1-A1CD-4C74-9BD6-4DD0EFA214B1}"/>
              </a:ext>
              <a:ext uri="{C183D7F6-B498-43B3-948B-1728B52AA6E4}">
                <adec:decorative xmlns:adec="http://schemas.microsoft.com/office/drawing/2017/decorative" val="1"/>
              </a:ext>
            </a:extLst>
          </p:cNvPr>
          <p:cNvCxnSpPr>
            <a:cxnSpLocks/>
          </p:cNvCxnSpPr>
          <p:nvPr/>
        </p:nvCxnSpPr>
        <p:spPr>
          <a:xfrm>
            <a:off x="1686073" y="4899870"/>
            <a:ext cx="404204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08CEBD-F64A-4C37-BD4C-1803D240BD15}"/>
              </a:ext>
            </a:extLst>
          </p:cNvPr>
          <p:cNvSpPr txBox="1"/>
          <p:nvPr/>
        </p:nvSpPr>
        <p:spPr>
          <a:xfrm>
            <a:off x="1741417" y="3507101"/>
            <a:ext cx="4068479" cy="319730"/>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Power Virtual Agents</a:t>
            </a:r>
          </a:p>
        </p:txBody>
      </p:sp>
      <p:pic>
        <p:nvPicPr>
          <p:cNvPr id="4" name="Picture Placeholder 14">
            <a:extLst>
              <a:ext uri="{FF2B5EF4-FFF2-40B4-BE49-F238E27FC236}">
                <a16:creationId xmlns:a16="http://schemas.microsoft.com/office/drawing/2014/main" id="{92632CB8-3391-44C0-8378-1231468BA48C}"/>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74971" y="0"/>
            <a:ext cx="5617029" cy="6858000"/>
          </a:xfrm>
          <a:prstGeom prst="rect">
            <a:avLst/>
          </a:prstGeom>
        </p:spPr>
      </p:pic>
      <p:grpSp>
        <p:nvGrpSpPr>
          <p:cNvPr id="22" name="Group 21" descr="Icon of a key">
            <a:extLst>
              <a:ext uri="{FF2B5EF4-FFF2-40B4-BE49-F238E27FC236}">
                <a16:creationId xmlns:a16="http://schemas.microsoft.com/office/drawing/2014/main" id="{523E3D06-ED7E-4776-9289-BB722294CA8C}"/>
              </a:ext>
            </a:extLst>
          </p:cNvPr>
          <p:cNvGrpSpPr/>
          <p:nvPr/>
        </p:nvGrpSpPr>
        <p:grpSpPr>
          <a:xfrm>
            <a:off x="418643" y="4899870"/>
            <a:ext cx="702132" cy="702232"/>
            <a:chOff x="3031668" y="4466563"/>
            <a:chExt cx="702132" cy="702232"/>
          </a:xfrm>
        </p:grpSpPr>
        <p:grpSp>
          <p:nvGrpSpPr>
            <p:cNvPr id="23" name="Group 22">
              <a:extLst>
                <a:ext uri="{FF2B5EF4-FFF2-40B4-BE49-F238E27FC236}">
                  <a16:creationId xmlns:a16="http://schemas.microsoft.com/office/drawing/2014/main" id="{B29E7389-B46C-4D0A-82F6-1A1A5342F0BE}"/>
                </a:ext>
                <a:ext uri="{C183D7F6-B498-43B3-948B-1728B52AA6E4}">
                  <adec:decorative xmlns:adec="http://schemas.microsoft.com/office/drawing/2017/decorative" val="1"/>
                </a:ext>
              </a:extLst>
            </p:cNvPr>
            <p:cNvGrpSpPr/>
            <p:nvPr/>
          </p:nvGrpSpPr>
          <p:grpSpPr>
            <a:xfrm>
              <a:off x="3031668" y="4466563"/>
              <a:ext cx="702132" cy="702232"/>
              <a:chOff x="7962901" y="3032919"/>
              <a:chExt cx="981074" cy="981076"/>
            </a:xfrm>
          </p:grpSpPr>
          <p:sp>
            <p:nvSpPr>
              <p:cNvPr id="25" name="Freeform 5">
                <a:extLst>
                  <a:ext uri="{FF2B5EF4-FFF2-40B4-BE49-F238E27FC236}">
                    <a16:creationId xmlns:a16="http://schemas.microsoft.com/office/drawing/2014/main" id="{F1783560-E102-401C-86B9-4470A843B73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6" name="Freeform 6">
                <a:extLst>
                  <a:ext uri="{FF2B5EF4-FFF2-40B4-BE49-F238E27FC236}">
                    <a16:creationId xmlns:a16="http://schemas.microsoft.com/office/drawing/2014/main" id="{E1F4831B-5143-4585-B9ED-15CB4E62B331}"/>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key" title="Icon of a key">
              <a:extLst>
                <a:ext uri="{FF2B5EF4-FFF2-40B4-BE49-F238E27FC236}">
                  <a16:creationId xmlns:a16="http://schemas.microsoft.com/office/drawing/2014/main" id="{F6553C1F-9F7E-4B2A-B7F2-F88E39DDC544}"/>
                </a:ext>
              </a:extLst>
            </p:cNvPr>
            <p:cNvSpPr>
              <a:spLocks noChangeAspect="1" noEditPoints="1"/>
            </p:cNvSpPr>
            <p:nvPr/>
          </p:nvSpPr>
          <p:spPr bwMode="auto">
            <a:xfrm>
              <a:off x="3217873" y="4653663"/>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descr="Icon of a fingerprint">
            <a:extLst>
              <a:ext uri="{FF2B5EF4-FFF2-40B4-BE49-F238E27FC236}">
                <a16:creationId xmlns:a16="http://schemas.microsoft.com/office/drawing/2014/main" id="{4A9F121E-93D7-4F29-AFF5-B974EC8B03CD}"/>
              </a:ext>
            </a:extLst>
          </p:cNvPr>
          <p:cNvGrpSpPr/>
          <p:nvPr/>
        </p:nvGrpSpPr>
        <p:grpSpPr>
          <a:xfrm>
            <a:off x="418643" y="1284618"/>
            <a:ext cx="702132" cy="702232"/>
            <a:chOff x="3031668" y="1082864"/>
            <a:chExt cx="702132" cy="702232"/>
          </a:xfrm>
        </p:grpSpPr>
        <p:grpSp>
          <p:nvGrpSpPr>
            <p:cNvPr id="28" name="Group 27">
              <a:extLst>
                <a:ext uri="{FF2B5EF4-FFF2-40B4-BE49-F238E27FC236}">
                  <a16:creationId xmlns:a16="http://schemas.microsoft.com/office/drawing/2014/main" id="{BD67B75D-5117-4960-8E2F-F07EE84ACE7E}"/>
                </a:ext>
                <a:ext uri="{C183D7F6-B498-43B3-948B-1728B52AA6E4}">
                  <adec:decorative xmlns:adec="http://schemas.microsoft.com/office/drawing/2017/decorative" val="1"/>
                </a:ext>
              </a:extLst>
            </p:cNvPr>
            <p:cNvGrpSpPr/>
            <p:nvPr/>
          </p:nvGrpSpPr>
          <p:grpSpPr>
            <a:xfrm>
              <a:off x="3031668" y="1082864"/>
              <a:ext cx="702132" cy="702232"/>
              <a:chOff x="7962901" y="3032919"/>
              <a:chExt cx="981074" cy="981076"/>
            </a:xfrm>
          </p:grpSpPr>
          <p:sp>
            <p:nvSpPr>
              <p:cNvPr id="30" name="Freeform 5">
                <a:extLst>
                  <a:ext uri="{FF2B5EF4-FFF2-40B4-BE49-F238E27FC236}">
                    <a16:creationId xmlns:a16="http://schemas.microsoft.com/office/drawing/2014/main" id="{4D0559C0-5936-49F8-8E74-767AD890AEF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E07FD631-1B9A-4AD7-82B2-C0A54970041F}"/>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9" name="Fingerprint_E928" title="Icon of a fingerprint">
              <a:extLst>
                <a:ext uri="{FF2B5EF4-FFF2-40B4-BE49-F238E27FC236}">
                  <a16:creationId xmlns:a16="http://schemas.microsoft.com/office/drawing/2014/main" id="{82A57811-4AA9-405B-8702-CAB1366ACBCC}"/>
                </a:ext>
              </a:extLst>
            </p:cNvPr>
            <p:cNvSpPr>
              <a:spLocks noChangeAspect="1" noEditPoints="1"/>
            </p:cNvSpPr>
            <p:nvPr/>
          </p:nvSpPr>
          <p:spPr bwMode="auto">
            <a:xfrm>
              <a:off x="3267017" y="1278362"/>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32" name="Group 31" descr="Icon of a shield with an exclamation point inside">
            <a:extLst>
              <a:ext uri="{FF2B5EF4-FFF2-40B4-BE49-F238E27FC236}">
                <a16:creationId xmlns:a16="http://schemas.microsoft.com/office/drawing/2014/main" id="{909FA352-361D-4527-8892-0AFFB71B6AF1}"/>
              </a:ext>
            </a:extLst>
          </p:cNvPr>
          <p:cNvGrpSpPr/>
          <p:nvPr/>
        </p:nvGrpSpPr>
        <p:grpSpPr>
          <a:xfrm>
            <a:off x="418643" y="2441092"/>
            <a:ext cx="702132" cy="702232"/>
            <a:chOff x="3031668" y="2436571"/>
            <a:chExt cx="702132" cy="702232"/>
          </a:xfrm>
        </p:grpSpPr>
        <p:grpSp>
          <p:nvGrpSpPr>
            <p:cNvPr id="33" name="Group 32">
              <a:extLst>
                <a:ext uri="{FF2B5EF4-FFF2-40B4-BE49-F238E27FC236}">
                  <a16:creationId xmlns:a16="http://schemas.microsoft.com/office/drawing/2014/main" id="{2A139959-5EBD-4B80-BF5E-7926B9881A9F}"/>
                </a:ext>
                <a:ext uri="{C183D7F6-B498-43B3-948B-1728B52AA6E4}">
                  <adec:decorative xmlns:adec="http://schemas.microsoft.com/office/drawing/2017/decorative" val="1"/>
                </a:ext>
              </a:extLst>
            </p:cNvPr>
            <p:cNvGrpSpPr/>
            <p:nvPr/>
          </p:nvGrpSpPr>
          <p:grpSpPr>
            <a:xfrm>
              <a:off x="3031668" y="2436571"/>
              <a:ext cx="702132" cy="702232"/>
              <a:chOff x="7962901" y="3032919"/>
              <a:chExt cx="981074" cy="981076"/>
            </a:xfrm>
          </p:grpSpPr>
          <p:sp>
            <p:nvSpPr>
              <p:cNvPr id="35" name="Freeform 5">
                <a:extLst>
                  <a:ext uri="{FF2B5EF4-FFF2-40B4-BE49-F238E27FC236}">
                    <a16:creationId xmlns:a16="http://schemas.microsoft.com/office/drawing/2014/main" id="{98B36155-B74A-425E-AB07-C652D52352D6}"/>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6" name="Freeform 6">
                <a:extLst>
                  <a:ext uri="{FF2B5EF4-FFF2-40B4-BE49-F238E27FC236}">
                    <a16:creationId xmlns:a16="http://schemas.microsoft.com/office/drawing/2014/main" id="{8E3E38B8-40E9-4851-8F06-76BEAAB335AE}"/>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4" name="shield_3" title="Icon of a shield with an exclamation point inside">
              <a:extLst>
                <a:ext uri="{FF2B5EF4-FFF2-40B4-BE49-F238E27FC236}">
                  <a16:creationId xmlns:a16="http://schemas.microsoft.com/office/drawing/2014/main" id="{6C9A4C0C-524F-41C1-A6E5-D2F6C6519307}"/>
                </a:ext>
              </a:extLst>
            </p:cNvPr>
            <p:cNvSpPr>
              <a:spLocks noChangeAspect="1" noEditPoints="1"/>
            </p:cNvSpPr>
            <p:nvPr/>
          </p:nvSpPr>
          <p:spPr bwMode="auto">
            <a:xfrm>
              <a:off x="3230280" y="2633173"/>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descr="Icon of a padlock">
            <a:extLst>
              <a:ext uri="{FF2B5EF4-FFF2-40B4-BE49-F238E27FC236}">
                <a16:creationId xmlns:a16="http://schemas.microsoft.com/office/drawing/2014/main" id="{A55C9A46-DEEF-40C7-B501-1F7FFF746346}"/>
              </a:ext>
            </a:extLst>
          </p:cNvPr>
          <p:cNvGrpSpPr/>
          <p:nvPr/>
        </p:nvGrpSpPr>
        <p:grpSpPr>
          <a:xfrm>
            <a:off x="418643" y="3253012"/>
            <a:ext cx="702132" cy="702232"/>
            <a:chOff x="3031668" y="3790278"/>
            <a:chExt cx="702132" cy="702232"/>
          </a:xfrm>
        </p:grpSpPr>
        <p:grpSp>
          <p:nvGrpSpPr>
            <p:cNvPr id="38" name="Group 37">
              <a:extLst>
                <a:ext uri="{FF2B5EF4-FFF2-40B4-BE49-F238E27FC236}">
                  <a16:creationId xmlns:a16="http://schemas.microsoft.com/office/drawing/2014/main" id="{9E4396A4-7D14-4C09-9410-67E5D156A37B}"/>
                </a:ext>
                <a:ext uri="{C183D7F6-B498-43B3-948B-1728B52AA6E4}">
                  <adec:decorative xmlns:adec="http://schemas.microsoft.com/office/drawing/2017/decorative" val="1"/>
                </a:ext>
              </a:extLst>
            </p:cNvPr>
            <p:cNvGrpSpPr/>
            <p:nvPr/>
          </p:nvGrpSpPr>
          <p:grpSpPr>
            <a:xfrm>
              <a:off x="3031668" y="3790278"/>
              <a:ext cx="702132" cy="702232"/>
              <a:chOff x="7962901" y="3032919"/>
              <a:chExt cx="981074" cy="981076"/>
            </a:xfrm>
          </p:grpSpPr>
          <p:sp>
            <p:nvSpPr>
              <p:cNvPr id="40" name="Freeform 5">
                <a:extLst>
                  <a:ext uri="{FF2B5EF4-FFF2-40B4-BE49-F238E27FC236}">
                    <a16:creationId xmlns:a16="http://schemas.microsoft.com/office/drawing/2014/main" id="{A4450974-D60B-440D-BB2A-CD7EE58C8A7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1" name="Freeform 6">
                <a:extLst>
                  <a:ext uri="{FF2B5EF4-FFF2-40B4-BE49-F238E27FC236}">
                    <a16:creationId xmlns:a16="http://schemas.microsoft.com/office/drawing/2014/main" id="{33FBEC38-D4E5-43E5-AD28-76C5F0366E45}"/>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9" name="Lock" title="Icon of a padlock">
              <a:extLst>
                <a:ext uri="{FF2B5EF4-FFF2-40B4-BE49-F238E27FC236}">
                  <a16:creationId xmlns:a16="http://schemas.microsoft.com/office/drawing/2014/main" id="{F4A1327F-8770-4612-86A8-3C3EF58584AF}"/>
                </a:ext>
              </a:extLst>
            </p:cNvPr>
            <p:cNvSpPr>
              <a:spLocks noChangeAspect="1" noEditPoints="1"/>
            </p:cNvSpPr>
            <p:nvPr/>
          </p:nvSpPr>
          <p:spPr bwMode="auto">
            <a:xfrm>
              <a:off x="3243555" y="3946871"/>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descr="Icon of a locked safe">
            <a:extLst>
              <a:ext uri="{FF2B5EF4-FFF2-40B4-BE49-F238E27FC236}">
                <a16:creationId xmlns:a16="http://schemas.microsoft.com/office/drawing/2014/main" id="{B16301CC-C872-430C-881B-67AEF8F99754}"/>
              </a:ext>
            </a:extLst>
          </p:cNvPr>
          <p:cNvGrpSpPr/>
          <p:nvPr/>
        </p:nvGrpSpPr>
        <p:grpSpPr>
          <a:xfrm>
            <a:off x="418643" y="4064932"/>
            <a:ext cx="702132" cy="702232"/>
            <a:chOff x="3031668" y="5143984"/>
            <a:chExt cx="702132" cy="702232"/>
          </a:xfrm>
        </p:grpSpPr>
        <p:grpSp>
          <p:nvGrpSpPr>
            <p:cNvPr id="43" name="Group 42">
              <a:extLst>
                <a:ext uri="{FF2B5EF4-FFF2-40B4-BE49-F238E27FC236}">
                  <a16:creationId xmlns:a16="http://schemas.microsoft.com/office/drawing/2014/main" id="{270AF185-49AC-419F-8151-0717FFC5E38A}"/>
                </a:ext>
                <a:ext uri="{C183D7F6-B498-43B3-948B-1728B52AA6E4}">
                  <adec:decorative xmlns:adec="http://schemas.microsoft.com/office/drawing/2017/decorative" val="1"/>
                </a:ext>
              </a:extLst>
            </p:cNvPr>
            <p:cNvGrpSpPr/>
            <p:nvPr/>
          </p:nvGrpSpPr>
          <p:grpSpPr>
            <a:xfrm>
              <a:off x="3031668" y="5143984"/>
              <a:ext cx="702132" cy="702232"/>
              <a:chOff x="7962901" y="3032919"/>
              <a:chExt cx="981074" cy="981076"/>
            </a:xfrm>
          </p:grpSpPr>
          <p:sp>
            <p:nvSpPr>
              <p:cNvPr id="45" name="Freeform 5">
                <a:extLst>
                  <a:ext uri="{FF2B5EF4-FFF2-40B4-BE49-F238E27FC236}">
                    <a16:creationId xmlns:a16="http://schemas.microsoft.com/office/drawing/2014/main" id="{7B7B6BF2-72CB-4EBB-8D14-E3A465F4F00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6" name="Freeform 6">
                <a:extLst>
                  <a:ext uri="{FF2B5EF4-FFF2-40B4-BE49-F238E27FC236}">
                    <a16:creationId xmlns:a16="http://schemas.microsoft.com/office/drawing/2014/main" id="{A55CA0C0-E6E8-4EE9-864E-BD3B864C4A66}"/>
                  </a:ext>
                </a:extLst>
              </p:cNvPr>
              <p:cNvSpPr>
                <a:spLocks noEditPoints="1"/>
              </p:cNvSpPr>
              <p:nvPr/>
            </p:nvSpPr>
            <p:spPr bwMode="auto">
              <a:xfrm>
                <a:off x="8031163" y="3102770"/>
                <a:ext cx="846137" cy="844550"/>
              </a:xfrm>
              <a:prstGeom prst="ellipse">
                <a:avLst/>
              </a:prstGeom>
              <a:noFill/>
              <a:ln w="28575">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4" name="safe" title="Icon of a locked safe">
              <a:extLst>
                <a:ext uri="{FF2B5EF4-FFF2-40B4-BE49-F238E27FC236}">
                  <a16:creationId xmlns:a16="http://schemas.microsoft.com/office/drawing/2014/main" id="{F2E4CBC0-351F-4619-B1A5-8148E61D5CC0}"/>
                </a:ext>
              </a:extLst>
            </p:cNvPr>
            <p:cNvSpPr>
              <a:spLocks noChangeAspect="1" noEditPoints="1"/>
            </p:cNvSpPr>
            <p:nvPr/>
          </p:nvSpPr>
          <p:spPr bwMode="auto">
            <a:xfrm>
              <a:off x="3235909" y="5339482"/>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74893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ABF0161-9E60-476F-9291-33108C5A3503}"/>
              </a:ext>
              <a:ext uri="{C183D7F6-B498-43B3-948B-1728B52AA6E4}">
                <adec:decorative xmlns:adec="http://schemas.microsoft.com/office/drawing/2017/decorative" val="1"/>
              </a:ext>
            </a:extLst>
          </p:cNvPr>
          <p:cNvSpPr/>
          <p:nvPr/>
        </p:nvSpPr>
        <p:spPr bwMode="auto">
          <a:xfrm>
            <a:off x="534573" y="1033874"/>
            <a:ext cx="11122856" cy="4790254"/>
          </a:xfrm>
          <a:prstGeom prst="rect">
            <a:avLst/>
          </a:prstGeom>
          <a:solidFill>
            <a:schemeClr val="bg1"/>
          </a:solidFill>
          <a:ln>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a:xfrm>
            <a:off x="418643" y="384222"/>
            <a:ext cx="11341268" cy="680196"/>
          </a:xfrm>
        </p:spPr>
        <p:txBody>
          <a:bodyPr/>
          <a:lstStyle/>
          <a:p>
            <a:r>
              <a:rPr lang="en-US" altLang="zh-CN" sz="3200" spc="-147" dirty="0">
                <a:latin typeface="Segoe UI Semibold"/>
              </a:rPr>
              <a:t>Powerful alone. Even better together. </a:t>
            </a:r>
            <a:br>
              <a:rPr lang="en-US" altLang="zh-CN" sz="3200" spc="-147" dirty="0">
                <a:latin typeface="Segoe UI Semibold"/>
              </a:rPr>
            </a:br>
            <a:endParaRPr lang="en-US" dirty="0"/>
          </a:p>
        </p:txBody>
      </p:sp>
      <p:sp>
        <p:nvSpPr>
          <p:cNvPr id="6" name="TextBox 5">
            <a:extLst>
              <a:ext uri="{FF2B5EF4-FFF2-40B4-BE49-F238E27FC236}">
                <a16:creationId xmlns:a16="http://schemas.microsoft.com/office/drawing/2014/main" id="{91DBD265-C4D1-4823-8C5D-2A9510BBEA44}"/>
              </a:ext>
            </a:extLst>
          </p:cNvPr>
          <p:cNvSpPr txBox="1"/>
          <p:nvPr/>
        </p:nvSpPr>
        <p:spPr>
          <a:xfrm>
            <a:off x="5384020" y="1033873"/>
            <a:ext cx="1523892" cy="366189"/>
          </a:xfrm>
          <a:prstGeom prst="rect">
            <a:avLst/>
          </a:prstGeom>
          <a:noFill/>
        </p:spPr>
        <p:txBody>
          <a:bodyPr wrap="square" rtlCol="0">
            <a:spAutoFit/>
          </a:bodyPr>
          <a:lstStyle/>
          <a:p>
            <a:pPr defTabSz="914049">
              <a:defRPr/>
            </a:pPr>
            <a:r>
              <a:rPr lang="en-US" sz="1800" dirty="0">
                <a:solidFill>
                  <a:srgbClr val="742774"/>
                </a:solidFill>
                <a:latin typeface="Segoe UI Semibold"/>
                <a:cs typeface="Segoe UI Semibold" panose="020B0702040204020203" pitchFamily="34" charset="0"/>
              </a:rPr>
              <a:t>Power Apps</a:t>
            </a:r>
          </a:p>
        </p:txBody>
      </p:sp>
      <p:sp>
        <p:nvSpPr>
          <p:cNvPr id="4" name="TextBox 3">
            <a:extLst>
              <a:ext uri="{FF2B5EF4-FFF2-40B4-BE49-F238E27FC236}">
                <a16:creationId xmlns:a16="http://schemas.microsoft.com/office/drawing/2014/main" id="{E6CEA1B4-3727-4EDC-BA6C-298D1C3B9855}"/>
              </a:ext>
            </a:extLst>
          </p:cNvPr>
          <p:cNvSpPr txBox="1"/>
          <p:nvPr/>
        </p:nvSpPr>
        <p:spPr>
          <a:xfrm>
            <a:off x="8030481" y="3023237"/>
            <a:ext cx="1133979" cy="367133"/>
          </a:xfrm>
          <a:prstGeom prst="rect">
            <a:avLst/>
          </a:prstGeom>
          <a:noFill/>
        </p:spPr>
        <p:txBody>
          <a:bodyPr wrap="square" rtlCol="0">
            <a:spAutoFit/>
          </a:bodyPr>
          <a:lstStyle/>
          <a:p>
            <a:pPr algn="ctr" defTabSz="914049">
              <a:defRPr/>
            </a:pPr>
            <a:r>
              <a:rPr lang="en-US" sz="1800" dirty="0">
                <a:solidFill>
                  <a:srgbClr val="F2C812"/>
                </a:solidFill>
                <a:latin typeface="Segoe UI Semibold"/>
                <a:cs typeface="Segoe UI Semibold" panose="020B0702040204020203" pitchFamily="34" charset="0"/>
              </a:rPr>
              <a:t>Power BI</a:t>
            </a:r>
          </a:p>
        </p:txBody>
      </p:sp>
      <p:sp>
        <p:nvSpPr>
          <p:cNvPr id="5" name="Arc 4">
            <a:extLst>
              <a:ext uri="{FF2B5EF4-FFF2-40B4-BE49-F238E27FC236}">
                <a16:creationId xmlns:a16="http://schemas.microsoft.com/office/drawing/2014/main" id="{702FAC19-3262-4A21-BA0A-28AF69F9CDAB}"/>
              </a:ext>
              <a:ext uri="{C183D7F6-B498-43B3-948B-1728B52AA6E4}">
                <adec:decorative xmlns:adec="http://schemas.microsoft.com/office/drawing/2017/decorative" val="1"/>
              </a:ext>
            </a:extLst>
          </p:cNvPr>
          <p:cNvSpPr/>
          <p:nvPr/>
        </p:nvSpPr>
        <p:spPr bwMode="auto">
          <a:xfrm>
            <a:off x="4505759" y="1675522"/>
            <a:ext cx="3047120" cy="3062564"/>
          </a:xfrm>
          <a:prstGeom prst="arc">
            <a:avLst>
              <a:gd name="adj1" fmla="val 11997550"/>
              <a:gd name="adj2" fmla="val 15082815"/>
            </a:avLst>
          </a:prstGeom>
          <a:noFill/>
          <a:ln w="19050">
            <a:solidFill>
              <a:schemeClr val="bg2">
                <a:lumMod val="50000"/>
              </a:schemeClr>
            </a:solidFill>
            <a:prstDash val="sysDot"/>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bg1"/>
              </a:solidFill>
              <a:latin typeface="Segoe UI Semilight"/>
              <a:ea typeface="Segoe UI" pitchFamily="34" charset="0"/>
              <a:cs typeface="Segoe UI" pitchFamily="34" charset="0"/>
            </a:endParaRPr>
          </a:p>
        </p:txBody>
      </p:sp>
      <p:sp>
        <p:nvSpPr>
          <p:cNvPr id="7" name="TextBox 6">
            <a:extLst>
              <a:ext uri="{FF2B5EF4-FFF2-40B4-BE49-F238E27FC236}">
                <a16:creationId xmlns:a16="http://schemas.microsoft.com/office/drawing/2014/main" id="{C1681A80-9ABD-4423-805E-71B1D3BC7F91}"/>
              </a:ext>
            </a:extLst>
          </p:cNvPr>
          <p:cNvSpPr txBox="1"/>
          <p:nvPr/>
        </p:nvSpPr>
        <p:spPr>
          <a:xfrm>
            <a:off x="7364623" y="4261003"/>
            <a:ext cx="2688339" cy="489724"/>
          </a:xfrm>
          <a:prstGeom prst="rect">
            <a:avLst/>
          </a:prstGeom>
          <a:noFill/>
        </p:spPr>
        <p:txBody>
          <a:bodyPr wrap="square">
            <a:spAutoFit/>
          </a:bodyPr>
          <a:lstStyle/>
          <a:p>
            <a:r>
              <a:rPr lang="en-US" sz="1400" b="0" i="0" dirty="0">
                <a:solidFill>
                  <a:srgbClr val="000002"/>
                </a:solidFill>
                <a:effectLst/>
                <a:latin typeface="Segoe UI" panose="020B0502040204020203" pitchFamily="34" charset="0"/>
              </a:rPr>
              <a:t>Analyze chatbot activity to refine and expand conversations. </a:t>
            </a:r>
            <a:endParaRPr lang="en-US" sz="1400" dirty="0">
              <a:solidFill>
                <a:srgbClr val="000002"/>
              </a:solidFill>
            </a:endParaRPr>
          </a:p>
        </p:txBody>
      </p:sp>
      <p:sp>
        <p:nvSpPr>
          <p:cNvPr id="8" name="TextBox 7">
            <a:extLst>
              <a:ext uri="{FF2B5EF4-FFF2-40B4-BE49-F238E27FC236}">
                <a16:creationId xmlns:a16="http://schemas.microsoft.com/office/drawing/2014/main" id="{DD4CC759-794B-453E-82E5-44897358F7D0}"/>
              </a:ext>
            </a:extLst>
          </p:cNvPr>
          <p:cNvSpPr txBox="1"/>
          <p:nvPr/>
        </p:nvSpPr>
        <p:spPr>
          <a:xfrm>
            <a:off x="4998519" y="5315712"/>
            <a:ext cx="5093441" cy="368853"/>
          </a:xfrm>
          <a:prstGeom prst="rect">
            <a:avLst/>
          </a:prstGeom>
          <a:noFill/>
        </p:spPr>
        <p:txBody>
          <a:bodyPr wrap="square" rtlCol="0">
            <a:spAutoFit/>
          </a:bodyPr>
          <a:lstStyle/>
          <a:p>
            <a:pPr defTabSz="914049">
              <a:defRPr/>
            </a:pPr>
            <a:r>
              <a:rPr lang="en-US" sz="1800" dirty="0">
                <a:solidFill>
                  <a:srgbClr val="0B556A"/>
                </a:solidFill>
                <a:latin typeface="Segoe UI Semibold"/>
                <a:cs typeface="Segoe UI Semibold" panose="020B0702040204020203" pitchFamily="34" charset="0"/>
              </a:rPr>
              <a:t>Power Virtual Agent</a:t>
            </a:r>
          </a:p>
        </p:txBody>
      </p:sp>
      <p:sp>
        <p:nvSpPr>
          <p:cNvPr id="10" name="TextBox 9">
            <a:extLst>
              <a:ext uri="{FF2B5EF4-FFF2-40B4-BE49-F238E27FC236}">
                <a16:creationId xmlns:a16="http://schemas.microsoft.com/office/drawing/2014/main" id="{79B68975-B863-4BBB-AD07-F97C27E1F3BB}"/>
              </a:ext>
            </a:extLst>
          </p:cNvPr>
          <p:cNvSpPr txBox="1"/>
          <p:nvPr/>
        </p:nvSpPr>
        <p:spPr>
          <a:xfrm>
            <a:off x="1995193" y="4227259"/>
            <a:ext cx="2872161" cy="449393"/>
          </a:xfrm>
          <a:prstGeom prst="rect">
            <a:avLst/>
          </a:prstGeom>
          <a:noFill/>
        </p:spPr>
        <p:txBody>
          <a:bodyPr wrap="square">
            <a:spAutoFit/>
          </a:bodyPr>
          <a:lstStyle/>
          <a:p>
            <a:pPr algn="r">
              <a:lnSpc>
                <a:spcPct val="90000"/>
              </a:lnSpc>
              <a:spcAft>
                <a:spcPts val="600"/>
              </a:spcAft>
            </a:pPr>
            <a:r>
              <a:rPr lang="en-US" sz="1400" dirty="0">
                <a:gradFill>
                  <a:gsLst>
                    <a:gs pos="2917">
                      <a:schemeClr val="tx1"/>
                    </a:gs>
                    <a:gs pos="30000">
                      <a:schemeClr val="tx1"/>
                    </a:gs>
                  </a:gsLst>
                  <a:lin ang="5400000" scaled="0"/>
                </a:gradFill>
              </a:rPr>
              <a:t>Drive actions to apps and services from chatbot conversations. </a:t>
            </a:r>
          </a:p>
        </p:txBody>
      </p:sp>
      <p:sp>
        <p:nvSpPr>
          <p:cNvPr id="11" name="TextBox 10">
            <a:extLst>
              <a:ext uri="{FF2B5EF4-FFF2-40B4-BE49-F238E27FC236}">
                <a16:creationId xmlns:a16="http://schemas.microsoft.com/office/drawing/2014/main" id="{4A459FDF-BD65-4CD2-9BE8-A67EA3F5A81C}"/>
              </a:ext>
            </a:extLst>
          </p:cNvPr>
          <p:cNvSpPr txBox="1"/>
          <p:nvPr/>
        </p:nvSpPr>
        <p:spPr>
          <a:xfrm>
            <a:off x="7359722" y="1806141"/>
            <a:ext cx="2895627" cy="489724"/>
          </a:xfrm>
          <a:prstGeom prst="rect">
            <a:avLst/>
          </a:prstGeom>
          <a:noFill/>
        </p:spPr>
        <p:txBody>
          <a:bodyPr wrap="square">
            <a:spAutoFit/>
          </a:bodyPr>
          <a:lstStyle/>
          <a:p>
            <a:r>
              <a:rPr lang="en-US" sz="1400" dirty="0">
                <a:solidFill>
                  <a:srgbClr val="000002"/>
                </a:solidFill>
                <a:latin typeface="Segoe UI" panose="020B0502040204020203" pitchFamily="34" charset="0"/>
              </a:rPr>
              <a:t>Embed Power Apps into dashboards and add Power BI tiles to apps. </a:t>
            </a:r>
            <a:endParaRPr lang="en-US" sz="1400" dirty="0">
              <a:solidFill>
                <a:srgbClr val="000002"/>
              </a:solidFill>
            </a:endParaRPr>
          </a:p>
        </p:txBody>
      </p:sp>
      <p:sp>
        <p:nvSpPr>
          <p:cNvPr id="12" name="Arc 11">
            <a:extLst>
              <a:ext uri="{FF2B5EF4-FFF2-40B4-BE49-F238E27FC236}">
                <a16:creationId xmlns:a16="http://schemas.microsoft.com/office/drawing/2014/main" id="{94D97CD9-170A-4D96-B9FB-B47B36DDA300}"/>
              </a:ext>
              <a:ext uri="{C183D7F6-B498-43B3-948B-1728B52AA6E4}">
                <adec:decorative xmlns:adec="http://schemas.microsoft.com/office/drawing/2017/decorative" val="1"/>
              </a:ext>
            </a:extLst>
          </p:cNvPr>
          <p:cNvSpPr/>
          <p:nvPr/>
        </p:nvSpPr>
        <p:spPr bwMode="auto">
          <a:xfrm rot="1701548">
            <a:off x="4577484" y="1678097"/>
            <a:ext cx="3047120" cy="3086833"/>
          </a:xfrm>
          <a:prstGeom prst="arc">
            <a:avLst>
              <a:gd name="adj1" fmla="val 15606935"/>
              <a:gd name="adj2" fmla="val 18836332"/>
            </a:avLst>
          </a:prstGeom>
          <a:noFill/>
          <a:ln w="19050">
            <a:solidFill>
              <a:schemeClr val="bg2">
                <a:lumMod val="50000"/>
              </a:schemeClr>
            </a:solidFill>
            <a:prstDash val="sysDot"/>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bg1"/>
              </a:solidFill>
              <a:latin typeface="Segoe UI Semilight"/>
              <a:ea typeface="Segoe UI" pitchFamily="34" charset="0"/>
              <a:cs typeface="Segoe UI" pitchFamily="34" charset="0"/>
            </a:endParaRPr>
          </a:p>
        </p:txBody>
      </p:sp>
      <p:sp>
        <p:nvSpPr>
          <p:cNvPr id="13" name="object 33" descr="Power Apps icon">
            <a:extLst>
              <a:ext uri="{FF2B5EF4-FFF2-40B4-BE49-F238E27FC236}">
                <a16:creationId xmlns:a16="http://schemas.microsoft.com/office/drawing/2014/main" id="{CB4FAEC3-0E99-4368-814A-2CAD0778C77A}"/>
              </a:ext>
            </a:extLst>
          </p:cNvPr>
          <p:cNvSpPr/>
          <p:nvPr/>
        </p:nvSpPr>
        <p:spPr>
          <a:xfrm>
            <a:off x="5640109" y="1400063"/>
            <a:ext cx="853661" cy="855861"/>
          </a:xfrm>
          <a:prstGeom prst="rect">
            <a:avLst/>
          </a:prstGeom>
          <a:blipFill>
            <a:blip r:embed="rId3" cstate="print"/>
            <a:stretch>
              <a:fillRect/>
            </a:stretch>
          </a:blipFill>
        </p:spPr>
        <p:txBody>
          <a:bodyPr wrap="square" lIns="0" tIns="0" rIns="0" bIns="0" rtlCol="0"/>
          <a:lstStyle/>
          <a:p>
            <a:endParaRPr/>
          </a:p>
        </p:txBody>
      </p:sp>
      <p:sp>
        <p:nvSpPr>
          <p:cNvPr id="14" name="object 34" descr="Power Automate icon">
            <a:extLst>
              <a:ext uri="{FF2B5EF4-FFF2-40B4-BE49-F238E27FC236}">
                <a16:creationId xmlns:a16="http://schemas.microsoft.com/office/drawing/2014/main" id="{47B6F88E-2EAB-4853-96A8-A1B488E3A48C}"/>
              </a:ext>
            </a:extLst>
          </p:cNvPr>
          <p:cNvSpPr/>
          <p:nvPr/>
        </p:nvSpPr>
        <p:spPr>
          <a:xfrm>
            <a:off x="4165146" y="2766440"/>
            <a:ext cx="853661" cy="855861"/>
          </a:xfrm>
          <a:prstGeom prst="rect">
            <a:avLst/>
          </a:prstGeom>
          <a:blipFill>
            <a:blip r:embed="rId4" cstate="print"/>
            <a:stretch>
              <a:fillRect/>
            </a:stretch>
          </a:blipFill>
        </p:spPr>
        <p:txBody>
          <a:bodyPr wrap="square" lIns="0" tIns="0" rIns="0" bIns="0" rtlCol="0"/>
          <a:lstStyle/>
          <a:p>
            <a:endParaRPr/>
          </a:p>
        </p:txBody>
      </p:sp>
      <p:sp>
        <p:nvSpPr>
          <p:cNvPr id="15" name="object 35" descr="Power BI icon">
            <a:extLst>
              <a:ext uri="{FF2B5EF4-FFF2-40B4-BE49-F238E27FC236}">
                <a16:creationId xmlns:a16="http://schemas.microsoft.com/office/drawing/2014/main" id="{E8622093-FB70-4E98-98F7-6AD8DC8B5671}"/>
              </a:ext>
            </a:extLst>
          </p:cNvPr>
          <p:cNvSpPr/>
          <p:nvPr/>
        </p:nvSpPr>
        <p:spPr>
          <a:xfrm>
            <a:off x="7152479" y="2778874"/>
            <a:ext cx="853661" cy="855861"/>
          </a:xfrm>
          <a:prstGeom prst="rect">
            <a:avLst/>
          </a:prstGeom>
          <a:blipFill>
            <a:blip r:embed="rId5" cstate="print"/>
            <a:stretch>
              <a:fillRect/>
            </a:stretch>
          </a:blipFill>
        </p:spPr>
        <p:txBody>
          <a:bodyPr wrap="square" lIns="0" tIns="0" rIns="0" bIns="0" rtlCol="0"/>
          <a:lstStyle/>
          <a:p>
            <a:endParaRPr/>
          </a:p>
        </p:txBody>
      </p:sp>
      <p:sp>
        <p:nvSpPr>
          <p:cNvPr id="16" name="object 36" descr="Power Virtual Agent icon">
            <a:extLst>
              <a:ext uri="{FF2B5EF4-FFF2-40B4-BE49-F238E27FC236}">
                <a16:creationId xmlns:a16="http://schemas.microsoft.com/office/drawing/2014/main" id="{F4618D55-F6DE-4EC4-A9B8-ACB5A790A58F}"/>
              </a:ext>
            </a:extLst>
          </p:cNvPr>
          <p:cNvSpPr/>
          <p:nvPr/>
        </p:nvSpPr>
        <p:spPr>
          <a:xfrm>
            <a:off x="5638662" y="4408870"/>
            <a:ext cx="852238" cy="854434"/>
          </a:xfrm>
          <a:prstGeom prst="rect">
            <a:avLst/>
          </a:prstGeom>
          <a:blipFill>
            <a:blip r:embed="rId6" cstate="print"/>
            <a:stretch>
              <a:fillRect/>
            </a:stretch>
          </a:blipFill>
        </p:spPr>
        <p:txBody>
          <a:bodyPr wrap="square" lIns="0" tIns="0" rIns="0" bIns="0" rtlCol="0"/>
          <a:lstStyle/>
          <a:p>
            <a:endParaRPr/>
          </a:p>
        </p:txBody>
      </p:sp>
      <p:sp>
        <p:nvSpPr>
          <p:cNvPr id="17" name="Oval 16">
            <a:extLst>
              <a:ext uri="{FF2B5EF4-FFF2-40B4-BE49-F238E27FC236}">
                <a16:creationId xmlns:a16="http://schemas.microsoft.com/office/drawing/2014/main" id="{B0362D2A-5F4A-4B2F-9041-B6B75EDCA49D}"/>
              </a:ext>
              <a:ext uri="{C183D7F6-B498-43B3-948B-1728B52AA6E4}">
                <adec:decorative xmlns:adec="http://schemas.microsoft.com/office/drawing/2017/decorative" val="1"/>
              </a:ext>
            </a:extLst>
          </p:cNvPr>
          <p:cNvSpPr/>
          <p:nvPr/>
        </p:nvSpPr>
        <p:spPr bwMode="auto">
          <a:xfrm>
            <a:off x="5341309" y="2550121"/>
            <a:ext cx="1398609" cy="140569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274281" numCol="1" spcCol="0" rtlCol="0" fromWordArt="0" anchor="b" anchorCtr="0" forceAA="0" compatLnSpc="1">
            <a:prstTxWarp prst="textNoShape">
              <a:avLst/>
            </a:prstTxWarp>
            <a:noAutofit/>
          </a:bodyPr>
          <a:lstStyle/>
          <a:p>
            <a:pPr algn="ctr" defTabSz="932114" fontAlgn="base">
              <a:spcBef>
                <a:spcPct val="0"/>
              </a:spcBef>
              <a:spcAft>
                <a:spcPct val="0"/>
              </a:spcAft>
              <a:defRPr/>
            </a:pPr>
            <a:endParaRPr lang="en-US">
              <a:solidFill>
                <a:srgbClr val="282828"/>
              </a:solidFill>
              <a:latin typeface="Segoe UI Semibold"/>
              <a:ea typeface="Segoe UI" pitchFamily="34" charset="0"/>
              <a:cs typeface="Segoe UI" pitchFamily="34" charset="0"/>
            </a:endParaRPr>
          </a:p>
        </p:txBody>
      </p:sp>
      <p:sp>
        <p:nvSpPr>
          <p:cNvPr id="18" name="TextBox 17">
            <a:extLst>
              <a:ext uri="{FF2B5EF4-FFF2-40B4-BE49-F238E27FC236}">
                <a16:creationId xmlns:a16="http://schemas.microsoft.com/office/drawing/2014/main" id="{DDA9F888-8E1D-48D4-9207-61FFD9C32C74}"/>
              </a:ext>
            </a:extLst>
          </p:cNvPr>
          <p:cNvSpPr txBox="1"/>
          <p:nvPr/>
        </p:nvSpPr>
        <p:spPr>
          <a:xfrm>
            <a:off x="5340545" y="3296981"/>
            <a:ext cx="1398609" cy="340647"/>
          </a:xfrm>
          <a:prstGeom prst="rect">
            <a:avLst/>
          </a:prstGeom>
          <a:noFill/>
        </p:spPr>
        <p:txBody>
          <a:bodyPr wrap="square" rtlCol="0">
            <a:spAutoFit/>
          </a:bodyPr>
          <a:lstStyle/>
          <a:p>
            <a:pPr algn="ctr" defTabSz="914049">
              <a:defRPr/>
            </a:pPr>
            <a:r>
              <a:rPr lang="en-US" dirty="0" err="1">
                <a:solidFill>
                  <a:srgbClr val="282828"/>
                </a:solidFill>
                <a:latin typeface="Segoe UI Semibold"/>
                <a:cs typeface="Segoe UI Semibold" panose="020B0702040204020203" pitchFamily="34" charset="0"/>
              </a:rPr>
              <a:t>Dataverse</a:t>
            </a:r>
            <a:endParaRPr lang="en-US" dirty="0">
              <a:solidFill>
                <a:srgbClr val="282828"/>
              </a:solidFill>
              <a:latin typeface="Segoe UI Semibold"/>
              <a:cs typeface="Segoe UI Semibold" panose="020B0702040204020203" pitchFamily="34" charset="0"/>
            </a:endParaRPr>
          </a:p>
        </p:txBody>
      </p:sp>
      <p:sp>
        <p:nvSpPr>
          <p:cNvPr id="19" name="Arc 18">
            <a:extLst>
              <a:ext uri="{FF2B5EF4-FFF2-40B4-BE49-F238E27FC236}">
                <a16:creationId xmlns:a16="http://schemas.microsoft.com/office/drawing/2014/main" id="{B24B1050-F8EC-4F13-9314-62F31C86A542}"/>
              </a:ext>
              <a:ext uri="{C183D7F6-B498-43B3-948B-1728B52AA6E4}">
                <adec:decorative xmlns:adec="http://schemas.microsoft.com/office/drawing/2017/decorative" val="1"/>
              </a:ext>
            </a:extLst>
          </p:cNvPr>
          <p:cNvSpPr/>
          <p:nvPr/>
        </p:nvSpPr>
        <p:spPr bwMode="auto">
          <a:xfrm rot="6986159">
            <a:off x="4602308" y="1751813"/>
            <a:ext cx="3054973" cy="3078899"/>
          </a:xfrm>
          <a:prstGeom prst="arc">
            <a:avLst>
              <a:gd name="adj1" fmla="val 15606935"/>
              <a:gd name="adj2" fmla="val 18836332"/>
            </a:avLst>
          </a:prstGeom>
          <a:noFill/>
          <a:ln w="19050">
            <a:solidFill>
              <a:schemeClr val="bg2">
                <a:lumMod val="50000"/>
              </a:schemeClr>
            </a:solidFill>
            <a:prstDash val="sysDot"/>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bg1"/>
              </a:solidFill>
              <a:latin typeface="Segoe UI Semilight"/>
              <a:ea typeface="Segoe UI" pitchFamily="34" charset="0"/>
              <a:cs typeface="Segoe UI" pitchFamily="34" charset="0"/>
            </a:endParaRPr>
          </a:p>
        </p:txBody>
      </p:sp>
      <p:sp>
        <p:nvSpPr>
          <p:cNvPr id="20" name="Arc 19" descr="The four apps: Power automate, power apps, Power BI, and Power Virtual Agent connected with arrows in a circular shape.">
            <a:extLst>
              <a:ext uri="{FF2B5EF4-FFF2-40B4-BE49-F238E27FC236}">
                <a16:creationId xmlns:a16="http://schemas.microsoft.com/office/drawing/2014/main" id="{7F96F115-B40D-4034-889A-9BA7BBD0E84B}"/>
              </a:ext>
              <a:ext uri="{C183D7F6-B498-43B3-948B-1728B52AA6E4}">
                <adec:decorative xmlns:adec="http://schemas.microsoft.com/office/drawing/2017/decorative" val="1"/>
              </a:ext>
            </a:extLst>
          </p:cNvPr>
          <p:cNvSpPr/>
          <p:nvPr/>
        </p:nvSpPr>
        <p:spPr bwMode="auto">
          <a:xfrm rot="12822673">
            <a:off x="4541221" y="1731264"/>
            <a:ext cx="3047120" cy="3086833"/>
          </a:xfrm>
          <a:prstGeom prst="arc">
            <a:avLst>
              <a:gd name="adj1" fmla="val 15437320"/>
              <a:gd name="adj2" fmla="val 18805591"/>
            </a:avLst>
          </a:prstGeom>
          <a:noFill/>
          <a:ln w="19050">
            <a:solidFill>
              <a:schemeClr val="bg2">
                <a:lumMod val="50000"/>
              </a:schemeClr>
            </a:solidFill>
            <a:prstDash val="sysDot"/>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bg1"/>
              </a:soli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1BB2CD52-DAF5-4010-A154-694D1D272F37}"/>
              </a:ext>
            </a:extLst>
          </p:cNvPr>
          <p:cNvSpPr txBox="1"/>
          <p:nvPr/>
        </p:nvSpPr>
        <p:spPr>
          <a:xfrm>
            <a:off x="2632502" y="1722132"/>
            <a:ext cx="2258315" cy="639522"/>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Automate apps and drive business processes.  </a:t>
            </a:r>
          </a:p>
        </p:txBody>
      </p:sp>
      <p:sp>
        <p:nvSpPr>
          <p:cNvPr id="22" name="TextBox 21">
            <a:extLst>
              <a:ext uri="{FF2B5EF4-FFF2-40B4-BE49-F238E27FC236}">
                <a16:creationId xmlns:a16="http://schemas.microsoft.com/office/drawing/2014/main" id="{2181FAB3-1EAD-4350-8B39-6778979C5010}"/>
              </a:ext>
            </a:extLst>
          </p:cNvPr>
          <p:cNvSpPr txBox="1"/>
          <p:nvPr/>
        </p:nvSpPr>
        <p:spPr>
          <a:xfrm>
            <a:off x="2267118" y="2960209"/>
            <a:ext cx="2096841" cy="345688"/>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287EFF"/>
                </a:solidFill>
                <a:effectLst/>
                <a:uLnTx/>
                <a:uFillTx/>
                <a:latin typeface="Segoe UI Semibold"/>
                <a:ea typeface="+mn-ea"/>
                <a:cs typeface="Segoe UI" pitchFamily="34" charset="0"/>
              </a:rPr>
              <a:t>Power Automate</a:t>
            </a:r>
          </a:p>
        </p:txBody>
      </p:sp>
      <p:pic>
        <p:nvPicPr>
          <p:cNvPr id="23" name="Picture 22" descr="Dataverse icon">
            <a:extLst>
              <a:ext uri="{FF2B5EF4-FFF2-40B4-BE49-F238E27FC236}">
                <a16:creationId xmlns:a16="http://schemas.microsoft.com/office/drawing/2014/main" id="{59BBFA42-9E96-48A8-8868-D95B2F28580F}"/>
              </a:ext>
            </a:extLst>
          </p:cNvPr>
          <p:cNvPicPr>
            <a:picLocks noChangeAspect="1"/>
          </p:cNvPicPr>
          <p:nvPr/>
        </p:nvPicPr>
        <p:blipFill>
          <a:blip r:embed="rId7"/>
          <a:stretch>
            <a:fillRect/>
          </a:stretch>
        </p:blipFill>
        <p:spPr>
          <a:xfrm>
            <a:off x="5780262" y="2775918"/>
            <a:ext cx="569036" cy="570502"/>
          </a:xfrm>
          <a:prstGeom prst="rect">
            <a:avLst/>
          </a:prstGeom>
        </p:spPr>
      </p:pic>
    </p:spTree>
    <p:extLst>
      <p:ext uri="{BB962C8B-B14F-4D97-AF65-F5344CB8AC3E}">
        <p14:creationId xmlns:p14="http://schemas.microsoft.com/office/powerpoint/2010/main" val="10646492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F3A0D323-6D69-4554-B620-D2C0E952012E}"/>
              </a:ext>
            </a:extLst>
          </p:cNvPr>
          <p:cNvSpPr txBox="1">
            <a:spLocks/>
          </p:cNvSpPr>
          <p:nvPr/>
        </p:nvSpPr>
        <p:spPr>
          <a:xfrm>
            <a:off x="418644" y="1485030"/>
            <a:ext cx="4299130" cy="4029506"/>
          </a:xfrm>
          <a:prstGeom prst="rect">
            <a:avLst/>
          </a:prstGeom>
          <a:solidFill>
            <a:srgbClr val="E6E6E6"/>
          </a:solidFill>
        </p:spPr>
        <p:txBody>
          <a:bodyPr vert="horz" wrap="square" lIns="137160" tIns="91440" rIns="137160" bIns="91440" rtlCol="0" anchor="t">
            <a:noAutofit/>
          </a:bodyPr>
          <a:lstStyle>
            <a:lvl1pPr marL="0" marR="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2" kern="1200" spc="0" baseline="0">
                <a:solidFill>
                  <a:schemeClr val="tx1"/>
                </a:soli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Build highly customized task- and role-based canvas apps with data from one or multiple sources</a:t>
            </a:r>
          </a:p>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Generate immersive model-driven apps, starting from your data model and business processes</a:t>
            </a:r>
          </a:p>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Consume fully accessible apps across web and mobile, embedded or standalone, on any device</a:t>
            </a:r>
          </a:p>
        </p:txBody>
      </p:sp>
      <p:pic>
        <p:nvPicPr>
          <p:cNvPr id="13" name="Picture 12" descr="Power Apps My Travel screenshot on different devices screen">
            <a:extLst>
              <a:ext uri="{FF2B5EF4-FFF2-40B4-BE49-F238E27FC236}">
                <a16:creationId xmlns:a16="http://schemas.microsoft.com/office/drawing/2014/main" id="{F2676E06-FD46-456F-8A1C-D8E9FC606639}"/>
              </a:ext>
            </a:extLst>
          </p:cNvPr>
          <p:cNvPicPr>
            <a:picLocks noChangeAspect="1"/>
          </p:cNvPicPr>
          <p:nvPr/>
        </p:nvPicPr>
        <p:blipFill rotWithShape="1">
          <a:blip r:embed="rId3"/>
          <a:srcRect l="17516" r="17516"/>
          <a:stretch/>
        </p:blipFill>
        <p:spPr>
          <a:xfrm>
            <a:off x="5898492" y="2102287"/>
            <a:ext cx="5185785" cy="2693253"/>
          </a:xfrm>
          <a:prstGeom prst="rect">
            <a:avLst/>
          </a:prstGeom>
        </p:spPr>
      </p:pic>
      <p:sp>
        <p:nvSpPr>
          <p:cNvPr id="14" name="Rectangle 13">
            <a:extLst>
              <a:ext uri="{FF2B5EF4-FFF2-40B4-BE49-F238E27FC236}">
                <a16:creationId xmlns:a16="http://schemas.microsoft.com/office/drawing/2014/main" id="{706B0A7C-F0B4-4531-B214-2A6B7C452441}"/>
              </a:ext>
              <a:ext uri="{C183D7F6-B498-43B3-948B-1728B52AA6E4}">
                <adec:decorative xmlns:adec="http://schemas.microsoft.com/office/drawing/2017/decorative" val="1"/>
              </a:ext>
            </a:extLst>
          </p:cNvPr>
          <p:cNvSpPr/>
          <p:nvPr/>
        </p:nvSpPr>
        <p:spPr bwMode="auto">
          <a:xfrm>
            <a:off x="5050301" y="1485030"/>
            <a:ext cx="6723055" cy="4029506"/>
          </a:xfrm>
          <a:prstGeom prst="rect">
            <a:avLst/>
          </a:prstGeom>
          <a:noFill/>
          <a:ln w="19050" cap="flat" cmpd="sng" algn="ctr">
            <a:solidFill>
              <a:srgbClr val="0B556A"/>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BC9843B-B4CA-418D-8BEE-ABEB8B0264F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875601" y="434929"/>
            <a:ext cx="761905" cy="761905"/>
          </a:xfrm>
          <a:prstGeom prst="rect">
            <a:avLst/>
          </a:prstGeom>
        </p:spPr>
      </p:pic>
      <p:sp>
        <p:nvSpPr>
          <p:cNvPr id="2" name="Title 1">
            <a:extLst>
              <a:ext uri="{FF2B5EF4-FFF2-40B4-BE49-F238E27FC236}">
                <a16:creationId xmlns:a16="http://schemas.microsoft.com/office/drawing/2014/main" id="{6F8A9AA8-A2F1-452B-B4D7-15A8D6EE845A}"/>
              </a:ext>
            </a:extLst>
          </p:cNvPr>
          <p:cNvSpPr>
            <a:spLocks noGrp="1"/>
          </p:cNvSpPr>
          <p:nvPr>
            <p:ph type="title"/>
          </p:nvPr>
        </p:nvSpPr>
        <p:spPr/>
        <p:txBody>
          <a:bodyPr/>
          <a:lstStyle/>
          <a:p>
            <a:r>
              <a:rPr lang="en-US" spc="-50" dirty="0"/>
              <a:t>Build and consume solutions for web and mobile with </a:t>
            </a:r>
            <a:br>
              <a:rPr lang="en-US" spc="-50" dirty="0"/>
            </a:br>
            <a:r>
              <a:rPr lang="en-US" spc="-50" dirty="0"/>
              <a:t>Power Apps</a:t>
            </a:r>
            <a:br>
              <a:rPr lang="en-US" spc="-50" dirty="0"/>
            </a:br>
            <a:endParaRPr lang="en-US" dirty="0"/>
          </a:p>
        </p:txBody>
      </p:sp>
    </p:spTree>
    <p:extLst>
      <p:ext uri="{BB962C8B-B14F-4D97-AF65-F5344CB8AC3E}">
        <p14:creationId xmlns:p14="http://schemas.microsoft.com/office/powerpoint/2010/main" val="25563983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Power Apps building blocks</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Power Apps is a collection of services, apps, and connectors that work together to let you do much more than just view your data.</a:t>
            </a:r>
          </a:p>
        </p:txBody>
      </p:sp>
      <p:sp>
        <p:nvSpPr>
          <p:cNvPr id="4" name="New shape"/>
          <p:cNvSpPr/>
          <p:nvPr/>
        </p:nvSpPr>
        <p:spPr>
          <a:xfrm>
            <a:off x="609600" y="2717037"/>
            <a:ext cx="5181600" cy="3712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ea typeface="+mn-ea"/>
                <a:cs typeface="Arial" pitchFamily="34" charset="0"/>
              </a:rPr>
              <a:t>Power Apps Home Page</a:t>
            </a:r>
            <a:r>
              <a:rPr kumimoji="0" sz="1800" b="0" i="0" u="none" strike="noStrike" kern="1200" cap="none" spc="0" normalizeH="0" baseline="0" noProof="0" dirty="0">
                <a:ln>
                  <a:noFill/>
                </a:ln>
                <a:solidFill>
                  <a:srgbClr val="000000"/>
                </a:solidFill>
                <a:effectLst/>
                <a:uLnTx/>
                <a:uFillTx/>
                <a:latin typeface="Segoe UI"/>
                <a:ea typeface="+mn-ea"/>
                <a:cs typeface="Arial" pitchFamily="34" charset="0"/>
              </a:rPr>
              <a:t> - Apps start here, whether you build them from data, a sample app, or a blank screen.</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ea typeface="+mn-ea"/>
                <a:cs typeface="Arial" pitchFamily="34" charset="0"/>
              </a:rPr>
              <a:t>Power Apps Studio</a:t>
            </a:r>
            <a:r>
              <a:rPr kumimoji="0" sz="1800" b="0" i="0" u="none" strike="noStrike" kern="1200" cap="none" spc="0" normalizeH="0" baseline="0" noProof="0" dirty="0">
                <a:ln>
                  <a:noFill/>
                </a:ln>
                <a:solidFill>
                  <a:srgbClr val="000000"/>
                </a:solidFill>
                <a:effectLst/>
                <a:uLnTx/>
                <a:uFillTx/>
                <a:latin typeface="Segoe UI"/>
                <a:ea typeface="+mn-ea"/>
                <a:cs typeface="Arial" pitchFamily="34" charset="0"/>
              </a:rPr>
              <a:t> - Develop your apps further by connecting to data, adding and arranging user interface (UI) elements (known as controls), and building formulas.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ea typeface="+mn-ea"/>
                <a:cs typeface="Arial" pitchFamily="34" charset="0"/>
              </a:rPr>
              <a:t>Power Apps Mobile</a:t>
            </a:r>
            <a:r>
              <a:rPr kumimoji="0" sz="1800" b="0" i="0" u="none" strike="noStrike" kern="1200" cap="none" spc="0" normalizeH="0" baseline="0" noProof="0" dirty="0">
                <a:ln>
                  <a:noFill/>
                </a:ln>
                <a:solidFill>
                  <a:srgbClr val="000000"/>
                </a:solidFill>
                <a:effectLst/>
                <a:uLnTx/>
                <a:uFillTx/>
                <a:latin typeface="Segoe UI"/>
                <a:ea typeface="+mn-ea"/>
                <a:cs typeface="Arial" pitchFamily="34" charset="0"/>
              </a:rPr>
              <a:t> - Run your apps on Microsoft Windows, Apple iOS, and Google Android devices.</a:t>
            </a:r>
          </a:p>
          <a:p>
            <a:pPr marL="381000" marR="0" lvl="0" indent="-365760" algn="l" defTabSz="914400" rtl="0" eaLnBrk="1" fontAlgn="auto" latinLnBrk="0" hangingPunct="1">
              <a:lnSpc>
                <a:spcPct val="100000"/>
              </a:lnSpc>
              <a:spcBef>
                <a:spcPct val="20000"/>
              </a:spcBef>
              <a:spcAft>
                <a:spcPct val="20000"/>
              </a:spcAft>
              <a:buClrTx/>
              <a:buSzTx/>
              <a:buFontTx/>
              <a:buChar char="•"/>
              <a:tabLst/>
              <a:defRPr/>
            </a:pPr>
            <a:r>
              <a:rPr kumimoji="0" sz="1800" b="1" i="0" u="none" strike="noStrike" kern="1200" cap="none" spc="0" normalizeH="0" baseline="0" noProof="0" dirty="0">
                <a:ln>
                  <a:noFill/>
                </a:ln>
                <a:solidFill>
                  <a:srgbClr val="000000"/>
                </a:solidFill>
                <a:effectLst/>
                <a:uLnTx/>
                <a:uFillTx/>
                <a:latin typeface="Segoe UI"/>
                <a:ea typeface="+mn-ea"/>
                <a:cs typeface="Arial" pitchFamily="34" charset="0"/>
              </a:rPr>
              <a:t>Power Apps Admin Center</a:t>
            </a:r>
            <a:r>
              <a:rPr kumimoji="0" sz="1800" b="0" i="0" u="none" strike="noStrike" kern="1200" cap="none" spc="0" normalizeH="0" baseline="0" noProof="0" dirty="0">
                <a:ln>
                  <a:noFill/>
                </a:ln>
                <a:solidFill>
                  <a:srgbClr val="000000"/>
                </a:solidFill>
                <a:effectLst/>
                <a:uLnTx/>
                <a:uFillTx/>
                <a:latin typeface="Segoe UI"/>
                <a:ea typeface="+mn-ea"/>
                <a:cs typeface="Arial" pitchFamily="34" charset="0"/>
              </a:rPr>
              <a:t> - Manage Power Apps environments and other components.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Power Apps Mobile</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Power Apps Mobile for Windows, iOS, and Android devices allow you to use all the apps that you've created, and those others have shared with you, on your mobile device.</a:t>
            </a:r>
          </a:p>
        </p:txBody>
      </p:sp>
      <p:pic>
        <p:nvPicPr>
          <p:cNvPr id="5" name="Picture 4" descr="Screen image of mobile app on a tablet device.">
            <a:extLst>
              <a:ext uri="{FF2B5EF4-FFF2-40B4-BE49-F238E27FC236}">
                <a16:creationId xmlns:a16="http://schemas.microsoft.com/office/drawing/2014/main" id="{053E04BA-ED1F-4FC4-98AF-62333F3CAD7F}"/>
              </a:ext>
            </a:extLst>
          </p:cNvPr>
          <p:cNvPicPr>
            <a:picLocks noChangeAspect="1"/>
          </p:cNvPicPr>
          <p:nvPr/>
        </p:nvPicPr>
        <p:blipFill>
          <a:blip r:embed="rId3"/>
          <a:stretch>
            <a:fillRect/>
          </a:stretch>
        </p:blipFill>
        <p:spPr>
          <a:xfrm>
            <a:off x="6134917" y="3632211"/>
            <a:ext cx="4388076" cy="2311519"/>
          </a:xfrm>
          <a:prstGeom prst="rect">
            <a:avLst/>
          </a:prstGeom>
        </p:spPr>
      </p:pic>
      <p:pic>
        <p:nvPicPr>
          <p:cNvPr id="7" name="Picture 6" descr="Screen image of the mobile experience on a phone device.">
            <a:extLst>
              <a:ext uri="{FF2B5EF4-FFF2-40B4-BE49-F238E27FC236}">
                <a16:creationId xmlns:a16="http://schemas.microsoft.com/office/drawing/2014/main" id="{B3F84F3C-6948-4910-BB15-904F2948B814}"/>
              </a:ext>
            </a:extLst>
          </p:cNvPr>
          <p:cNvPicPr>
            <a:picLocks noChangeAspect="1"/>
          </p:cNvPicPr>
          <p:nvPr/>
        </p:nvPicPr>
        <p:blipFill>
          <a:blip r:embed="rId4"/>
          <a:stretch>
            <a:fillRect/>
          </a:stretch>
        </p:blipFill>
        <p:spPr>
          <a:xfrm>
            <a:off x="1961594" y="3632211"/>
            <a:ext cx="1822544" cy="2286117"/>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3C493FF-8BE7-498C-AC8D-E34FF28D65CC}"/>
              </a:ext>
            </a:extLst>
          </p:cNvPr>
          <p:cNvSpPr txBox="1">
            <a:spLocks/>
          </p:cNvSpPr>
          <p:nvPr/>
        </p:nvSpPr>
        <p:spPr>
          <a:xfrm>
            <a:off x="1202593" y="1494472"/>
            <a:ext cx="2401395" cy="3415152"/>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a:defRPr/>
            </a:pPr>
            <a:r>
              <a:rPr sz="2400" kern="0" dirty="0">
                <a:solidFill>
                  <a:srgbClr val="000000">
                    <a:lumMod val="85000"/>
                    <a:lumOff val="15000"/>
                  </a:srgbClr>
                </a:solidFill>
                <a:latin typeface="Segoe UI" panose="020B0502040204020203" pitchFamily="34" charset="0"/>
                <a:cs typeface="Segoe UI" panose="020B0502040204020203" pitchFamily="34" charset="0"/>
              </a:rPr>
              <a:t>Canvas apps</a:t>
            </a:r>
          </a:p>
          <a:p>
            <a:pPr marL="285750" indent="-285750">
              <a:buFont typeface="Arial" panose="020B0604020202020204" pitchFamily="34" charset="0"/>
              <a:buChar char="•"/>
              <a:defRPr/>
            </a:pPr>
            <a:r>
              <a:rPr sz="1800" b="0" kern="0" dirty="0">
                <a:solidFill>
                  <a:srgbClr val="000000">
                    <a:lumMod val="85000"/>
                    <a:lumOff val="15000"/>
                  </a:srgbClr>
                </a:solidFill>
                <a:latin typeface="Segoe UI" panose="020B0502040204020203" pitchFamily="34" charset="0"/>
                <a:cs typeface="Segoe UI" panose="020B0502040204020203" pitchFamily="34" charset="0"/>
              </a:rPr>
              <a:t>Start with user experience</a:t>
            </a:r>
            <a:br>
              <a:rPr sz="1800" b="0" kern="0" dirty="0">
                <a:solidFill>
                  <a:srgbClr val="000000">
                    <a:lumMod val="85000"/>
                    <a:lumOff val="15000"/>
                  </a:srgbClr>
                </a:solidFill>
                <a:latin typeface="Segoe UI" panose="020B0502040204020203" pitchFamily="34" charset="0"/>
                <a:cs typeface="Segoe UI" panose="020B0502040204020203" pitchFamily="34" charset="0"/>
              </a:rPr>
            </a:br>
            <a:endParaRPr sz="1800" b="0" kern="0" dirty="0">
              <a:solidFill>
                <a:srgbClr val="000000">
                  <a:lumMod val="85000"/>
                  <a:lumOff val="15000"/>
                </a:srgb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sz="1800" b="0" kern="0" dirty="0">
                <a:solidFill>
                  <a:srgbClr val="000000">
                    <a:lumMod val="85000"/>
                    <a:lumOff val="15000"/>
                  </a:srgbClr>
                </a:solidFill>
                <a:latin typeface="Segoe UI" panose="020B0502040204020203" pitchFamily="34" charset="0"/>
                <a:cs typeface="Segoe UI" panose="020B0502040204020203" pitchFamily="34" charset="0"/>
              </a:rPr>
              <a:t>WYSIWYG designer</a:t>
            </a:r>
            <a:br>
              <a:rPr sz="1800" b="0" kern="0" dirty="0">
                <a:solidFill>
                  <a:srgbClr val="000000">
                    <a:lumMod val="85000"/>
                    <a:lumOff val="15000"/>
                  </a:srgbClr>
                </a:solidFill>
                <a:latin typeface="Segoe UI" panose="020B0502040204020203" pitchFamily="34" charset="0"/>
                <a:cs typeface="Segoe UI" panose="020B0502040204020203" pitchFamily="34" charset="0"/>
              </a:rPr>
            </a:br>
            <a:endParaRPr sz="1800" b="0" kern="0" dirty="0">
              <a:solidFill>
                <a:srgbClr val="000000">
                  <a:lumMod val="85000"/>
                  <a:lumOff val="15000"/>
                </a:srgb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sz="1800" b="0" kern="0" dirty="0">
                <a:solidFill>
                  <a:srgbClr val="000000">
                    <a:lumMod val="85000"/>
                    <a:lumOff val="15000"/>
                  </a:srgbClr>
                </a:solidFill>
                <a:latin typeface="Segoe UI" panose="020B0502040204020203" pitchFamily="34" charset="0"/>
                <a:cs typeface="Segoe UI" panose="020B0502040204020203" pitchFamily="34" charset="0"/>
              </a:rPr>
              <a:t>Task-based &amp; role-based apps</a:t>
            </a:r>
            <a:br>
              <a:rPr sz="1800" b="0" kern="0" dirty="0">
                <a:solidFill>
                  <a:srgbClr val="000000">
                    <a:lumMod val="85000"/>
                    <a:lumOff val="15000"/>
                  </a:srgbClr>
                </a:solidFill>
                <a:latin typeface="Segoe UI" panose="020B0502040204020203" pitchFamily="34" charset="0"/>
                <a:cs typeface="Segoe UI" panose="020B0502040204020203" pitchFamily="34" charset="0"/>
              </a:rPr>
            </a:br>
            <a:endParaRPr sz="1800" b="0" kern="0" dirty="0">
              <a:solidFill>
                <a:srgbClr val="000000">
                  <a:lumMod val="85000"/>
                  <a:lumOff val="15000"/>
                </a:srgb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sz="1800" b="0" kern="0" dirty="0">
                <a:solidFill>
                  <a:srgbClr val="000000">
                    <a:lumMod val="85000"/>
                    <a:lumOff val="15000"/>
                  </a:srgbClr>
                </a:solidFill>
                <a:latin typeface="Segoe UI" panose="020B0502040204020203" pitchFamily="34" charset="0"/>
                <a:cs typeface="Segoe UI" panose="020B0502040204020203" pitchFamily="34" charset="0"/>
              </a:rPr>
              <a:t>Mash-up data from hundreds of sources </a:t>
            </a:r>
          </a:p>
        </p:txBody>
      </p:sp>
      <p:sp>
        <p:nvSpPr>
          <p:cNvPr id="17" name="Title 1">
            <a:extLst>
              <a:ext uri="{FF2B5EF4-FFF2-40B4-BE49-F238E27FC236}">
                <a16:creationId xmlns:a16="http://schemas.microsoft.com/office/drawing/2014/main" id="{07899874-3139-4826-BB62-36E34064B5AE}"/>
              </a:ext>
            </a:extLst>
          </p:cNvPr>
          <p:cNvSpPr txBox="1">
            <a:spLocks/>
          </p:cNvSpPr>
          <p:nvPr/>
        </p:nvSpPr>
        <p:spPr>
          <a:xfrm>
            <a:off x="4937584" y="1494472"/>
            <a:ext cx="2493296" cy="3344809"/>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sz="2400" b="1" spc="0" dirty="0">
                <a:solidFill>
                  <a:srgbClr val="000000">
                    <a:lumMod val="85000"/>
                    <a:lumOff val="15000"/>
                  </a:srgbClr>
                </a:solidFill>
                <a:latin typeface="Segoe UI" panose="020B0502040204020203" pitchFamily="34" charset="0"/>
              </a:rPr>
              <a:t>Model-driven apps</a:t>
            </a:r>
          </a:p>
          <a:p>
            <a:pPr marL="285750" indent="-285750" defTabSz="914192">
              <a:buFont typeface="Arial" panose="020B0604020202020204" pitchFamily="34" charset="0"/>
              <a:buChar char="•"/>
              <a:defRPr/>
            </a:pPr>
            <a:r>
              <a:rPr sz="1800" spc="0" dirty="0">
                <a:solidFill>
                  <a:srgbClr val="000000">
                    <a:lumMod val="85000"/>
                    <a:lumOff val="15000"/>
                  </a:srgbClr>
                </a:solidFill>
                <a:latin typeface="Segoe UI" panose="020B0502040204020203" pitchFamily="34" charset="0"/>
              </a:rPr>
              <a:t>Built on </a:t>
            </a:r>
            <a:r>
              <a:rPr sz="1800" spc="0" dirty="0" err="1">
                <a:solidFill>
                  <a:srgbClr val="000000">
                    <a:lumMod val="85000"/>
                    <a:lumOff val="15000"/>
                  </a:srgbClr>
                </a:solidFill>
                <a:latin typeface="Segoe UI" panose="020B0502040204020203" pitchFamily="34" charset="0"/>
              </a:rPr>
              <a:t>Dataverse</a:t>
            </a:r>
            <a:br>
              <a:rPr sz="1800" spc="0" dirty="0">
                <a:solidFill>
                  <a:srgbClr val="000000">
                    <a:lumMod val="85000"/>
                    <a:lumOff val="15000"/>
                  </a:srgbClr>
                </a:solidFill>
                <a:latin typeface="Segoe UI" panose="020B0502040204020203" pitchFamily="34" charset="0"/>
              </a:rPr>
            </a:br>
            <a:endParaRPr sz="1800" spc="0" dirty="0">
              <a:solidFill>
                <a:srgbClr val="000000">
                  <a:lumMod val="85000"/>
                  <a:lumOff val="15000"/>
                </a:srgbClr>
              </a:solidFill>
              <a:latin typeface="Segoe UI" panose="020B0502040204020203" pitchFamily="34" charset="0"/>
            </a:endParaRPr>
          </a:p>
          <a:p>
            <a:pPr marL="285750" indent="-285750" defTabSz="914192">
              <a:buFont typeface="Arial" panose="020B0604020202020204" pitchFamily="34" charset="0"/>
              <a:buChar char="•"/>
              <a:defRPr/>
            </a:pPr>
            <a:r>
              <a:rPr sz="1800" spc="0" dirty="0">
                <a:solidFill>
                  <a:srgbClr val="000000">
                    <a:lumMod val="85000"/>
                    <a:lumOff val="15000"/>
                  </a:srgbClr>
                </a:solidFill>
                <a:latin typeface="Segoe UI" panose="020B0502040204020203" pitchFamily="34" charset="0"/>
              </a:rPr>
              <a:t>Start with a data model, relationships, and business processes</a:t>
            </a:r>
            <a:br>
              <a:rPr sz="1800" spc="0" dirty="0">
                <a:solidFill>
                  <a:srgbClr val="000000">
                    <a:lumMod val="85000"/>
                    <a:lumOff val="15000"/>
                  </a:srgbClr>
                </a:solidFill>
                <a:latin typeface="Segoe UI" panose="020B0502040204020203" pitchFamily="34" charset="0"/>
              </a:rPr>
            </a:br>
            <a:endParaRPr sz="1800" spc="0" dirty="0">
              <a:solidFill>
                <a:srgbClr val="000000">
                  <a:lumMod val="85000"/>
                  <a:lumOff val="15000"/>
                </a:srgbClr>
              </a:solidFill>
              <a:latin typeface="Segoe UI" panose="020B0502040204020203" pitchFamily="34" charset="0"/>
            </a:endParaRPr>
          </a:p>
          <a:p>
            <a:pPr marL="285750" indent="-285750" defTabSz="914192">
              <a:buFont typeface="Arial" panose="020B0604020202020204" pitchFamily="34" charset="0"/>
              <a:buChar char="•"/>
              <a:defRPr/>
            </a:pPr>
            <a:r>
              <a:rPr sz="1800" spc="0" dirty="0">
                <a:solidFill>
                  <a:srgbClr val="000000">
                    <a:lumMod val="85000"/>
                    <a:lumOff val="15000"/>
                  </a:srgbClr>
                </a:solidFill>
                <a:latin typeface="Segoe UI" panose="020B0502040204020203" pitchFamily="34" charset="0"/>
              </a:rPr>
              <a:t>Build end-to-end business applications</a:t>
            </a:r>
          </a:p>
        </p:txBody>
      </p:sp>
      <p:sp>
        <p:nvSpPr>
          <p:cNvPr id="18" name="Title 1">
            <a:extLst>
              <a:ext uri="{FF2B5EF4-FFF2-40B4-BE49-F238E27FC236}">
                <a16:creationId xmlns:a16="http://schemas.microsoft.com/office/drawing/2014/main" id="{FF276922-0E3D-4CC6-8079-633F6B7CB0C8}"/>
              </a:ext>
            </a:extLst>
          </p:cNvPr>
          <p:cNvSpPr txBox="1">
            <a:spLocks/>
          </p:cNvSpPr>
          <p:nvPr/>
        </p:nvSpPr>
        <p:spPr>
          <a:xfrm>
            <a:off x="8467200" y="1494472"/>
            <a:ext cx="2633706" cy="3401087"/>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a:defRPr/>
            </a:pPr>
            <a:r>
              <a:rPr sz="2400" kern="0" dirty="0">
                <a:solidFill>
                  <a:srgbClr val="000000">
                    <a:lumMod val="85000"/>
                    <a:lumOff val="15000"/>
                  </a:srgbClr>
                </a:solidFill>
                <a:latin typeface="Segoe UI" panose="020B0502040204020203" pitchFamily="34" charset="0"/>
                <a:cs typeface="Segoe UI" panose="020B0502040204020203" pitchFamily="34" charset="0"/>
              </a:rPr>
              <a:t>Portals apps</a:t>
            </a:r>
          </a:p>
          <a:p>
            <a:pPr marL="285750" indent="-285750">
              <a:buFont typeface="Arial" panose="020B0604020202020204" pitchFamily="34" charset="0"/>
              <a:buChar char="•"/>
              <a:defRPr/>
            </a:pPr>
            <a:r>
              <a:rPr sz="1800" b="0" kern="0" dirty="0">
                <a:solidFill>
                  <a:srgbClr val="000000">
                    <a:lumMod val="85000"/>
                    <a:lumOff val="15000"/>
                  </a:srgbClr>
                </a:solidFill>
                <a:latin typeface="Segoe UI" panose="020B0502040204020203" pitchFamily="34" charset="0"/>
                <a:cs typeface="Segoe UI" panose="020B0502040204020203" pitchFamily="34" charset="0"/>
              </a:rPr>
              <a:t>Built on </a:t>
            </a:r>
            <a:r>
              <a:rPr sz="1800" b="0" kern="0" dirty="0" err="1">
                <a:solidFill>
                  <a:srgbClr val="000000">
                    <a:lumMod val="85000"/>
                    <a:lumOff val="15000"/>
                  </a:srgbClr>
                </a:solidFill>
                <a:latin typeface="Segoe UI" panose="020B0502040204020203" pitchFamily="34" charset="0"/>
                <a:cs typeface="Segoe UI" panose="020B0502040204020203" pitchFamily="34" charset="0"/>
              </a:rPr>
              <a:t>Dataverse</a:t>
            </a:r>
            <a:endParaRPr sz="1800" b="0" kern="0" dirty="0">
              <a:solidFill>
                <a:srgbClr val="000000">
                  <a:lumMod val="85000"/>
                  <a:lumOff val="15000"/>
                </a:srgb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sz="1800" b="0" kern="0" dirty="0">
                <a:solidFill>
                  <a:srgbClr val="000000">
                    <a:lumMod val="85000"/>
                    <a:lumOff val="15000"/>
                  </a:srgbClr>
                </a:solidFill>
                <a:latin typeface="Segoe UI" panose="020B0502040204020203" pitchFamily="34" charset="0"/>
                <a:cs typeface="Segoe UI" panose="020B0502040204020203" pitchFamily="34" charset="0"/>
              </a:rPr>
              <a:t>Engage with external stakeholders</a:t>
            </a:r>
            <a:br>
              <a:rPr sz="1800" b="0" kern="0" dirty="0">
                <a:solidFill>
                  <a:srgbClr val="000000">
                    <a:lumMod val="85000"/>
                    <a:lumOff val="15000"/>
                  </a:srgbClr>
                </a:solidFill>
                <a:latin typeface="Segoe UI" panose="020B0502040204020203" pitchFamily="34" charset="0"/>
                <a:cs typeface="Segoe UI" panose="020B0502040204020203" pitchFamily="34" charset="0"/>
              </a:rPr>
            </a:br>
            <a:endParaRPr sz="1800" b="0" kern="0" dirty="0">
              <a:solidFill>
                <a:srgbClr val="000000">
                  <a:lumMod val="85000"/>
                  <a:lumOff val="15000"/>
                </a:srgb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sz="1800" b="0" kern="0" dirty="0">
                <a:solidFill>
                  <a:srgbClr val="000000">
                    <a:lumMod val="85000"/>
                    <a:lumOff val="15000"/>
                  </a:srgbClr>
                </a:solidFill>
                <a:latin typeface="Segoe UI" panose="020B0502040204020203" pitchFamily="34" charset="0"/>
                <a:cs typeface="Segoe UI" panose="020B0502040204020203" pitchFamily="34" charset="0"/>
              </a:rPr>
              <a:t>Enable makers to build responsive websites</a:t>
            </a:r>
            <a:br>
              <a:rPr sz="1800" b="0" kern="0" dirty="0">
                <a:solidFill>
                  <a:srgbClr val="000000">
                    <a:lumMod val="85000"/>
                    <a:lumOff val="15000"/>
                  </a:srgbClr>
                </a:solidFill>
                <a:latin typeface="Segoe UI" panose="020B0502040204020203" pitchFamily="34" charset="0"/>
                <a:cs typeface="Segoe UI" panose="020B0502040204020203" pitchFamily="34" charset="0"/>
              </a:rPr>
            </a:br>
            <a:endParaRPr sz="1800" b="0" kern="0" dirty="0">
              <a:solidFill>
                <a:srgbClr val="000000">
                  <a:lumMod val="85000"/>
                  <a:lumOff val="15000"/>
                </a:srgb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defRPr/>
            </a:pPr>
            <a:r>
              <a:rPr sz="1800" b="0" kern="0" dirty="0">
                <a:solidFill>
                  <a:srgbClr val="000000">
                    <a:lumMod val="85000"/>
                    <a:lumOff val="15000"/>
                  </a:srgbClr>
                </a:solidFill>
                <a:latin typeface="Segoe UI" panose="020B0502040204020203" pitchFamily="34" charset="0"/>
                <a:cs typeface="Segoe UI" panose="020B0502040204020203" pitchFamily="34" charset="0"/>
              </a:rPr>
              <a:t>Improve and manage content with no code required</a:t>
            </a:r>
            <a:br>
              <a:rPr sz="1800" b="0" kern="0" dirty="0">
                <a:solidFill>
                  <a:srgbClr val="000000">
                    <a:lumMod val="85000"/>
                    <a:lumOff val="15000"/>
                  </a:srgbClr>
                </a:solidFill>
                <a:latin typeface="Segoe UI" panose="020B0502040204020203" pitchFamily="34" charset="0"/>
                <a:cs typeface="Segoe UI" panose="020B0502040204020203" pitchFamily="34" charset="0"/>
              </a:rPr>
            </a:br>
            <a:endParaRPr sz="1800" b="0" kern="0" dirty="0">
              <a:solidFill>
                <a:srgbClr val="000000">
                  <a:lumMod val="85000"/>
                  <a:lumOff val="15000"/>
                </a:srgbClr>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0B01D38B-B47A-49C0-AE83-4DB7BEFEB0F5}"/>
              </a:ext>
            </a:extLst>
          </p:cNvPr>
          <p:cNvSpPr>
            <a:spLocks noGrp="1"/>
          </p:cNvSpPr>
          <p:nvPr>
            <p:ph type="title"/>
          </p:nvPr>
        </p:nvSpPr>
        <p:spPr/>
        <p:txBody>
          <a:bodyPr/>
          <a:lstStyle/>
          <a:p>
            <a:r>
              <a:rPr lang="en-US" spc="-50" dirty="0"/>
              <a:t>Types of Power Apps</a:t>
            </a:r>
            <a:br>
              <a:rPr lang="en-US" spc="-50" dirty="0"/>
            </a:br>
            <a:endParaRPr lang="en-US" dirty="0"/>
          </a:p>
        </p:txBody>
      </p:sp>
    </p:spTree>
    <p:extLst>
      <p:ext uri="{BB962C8B-B14F-4D97-AF65-F5344CB8AC3E}">
        <p14:creationId xmlns:p14="http://schemas.microsoft.com/office/powerpoint/2010/main" val="33866536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33A627-0ED5-4156-ACE6-D60627DAA32E}"/>
              </a:ext>
              <a:ext uri="{C183D7F6-B498-43B3-948B-1728B52AA6E4}">
                <adec:decorative xmlns:adec="http://schemas.microsoft.com/office/drawing/2017/decorative" val="1"/>
              </a:ext>
            </a:extLst>
          </p:cNvPr>
          <p:cNvSpPr/>
          <p:nvPr/>
        </p:nvSpPr>
        <p:spPr bwMode="auto">
          <a:xfrm>
            <a:off x="6274553" y="1083213"/>
            <a:ext cx="5268090" cy="4417256"/>
          </a:xfrm>
          <a:prstGeom prst="rect">
            <a:avLst/>
          </a:prstGeom>
          <a:solidFill>
            <a:schemeClr val="bg1"/>
          </a:solidFill>
          <a:ln>
            <a:solidFill>
              <a:srgbClr val="0B556A"/>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BC0F2B7B-CB8C-46C8-8B60-FE194B58989E}"/>
              </a:ext>
            </a:extLst>
          </p:cNvPr>
          <p:cNvSpPr txBox="1"/>
          <p:nvPr/>
        </p:nvSpPr>
        <p:spPr>
          <a:xfrm>
            <a:off x="644806" y="1083213"/>
            <a:ext cx="5268090" cy="4417256"/>
          </a:xfrm>
          <a:prstGeom prst="rect">
            <a:avLst/>
          </a:prstGeom>
          <a:solidFill>
            <a:schemeClr val="bg1">
              <a:lumMod val="95000"/>
            </a:schemeClr>
          </a:solidFill>
        </p:spPr>
        <p:txBody>
          <a:bodyPr wrap="square">
            <a:noAutofit/>
          </a:bodyPr>
          <a:lstStyle/>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rPr>
              <a:t>Targets internal facing users</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rPr>
              <a:t>Designed around the user experience</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rPr>
              <a:t>Connect to hundreds of data sources</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rPr>
              <a:t>Automation</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rPr>
              <a:t>Built-in support for Microsoft </a:t>
            </a:r>
            <a:r>
              <a:rPr kumimoji="0" lang="en-US" sz="1800" b="0" i="0" u="none" strike="noStrike" kern="0" cap="none" spc="0" normalizeH="0" baseline="0" noProof="0" dirty="0" err="1">
                <a:ln>
                  <a:noFill/>
                </a:ln>
                <a:solidFill>
                  <a:srgbClr val="000000"/>
                </a:solidFill>
                <a:effectLst/>
                <a:uLnTx/>
                <a:uFillTx/>
              </a:rPr>
              <a:t>Dataverse</a:t>
            </a:r>
            <a:endParaRPr kumimoji="0" lang="en-US" sz="1800" b="0" i="0" u="none" strike="noStrike" kern="0" cap="none" spc="0" normalizeH="0" baseline="0" noProof="0" dirty="0">
              <a:ln>
                <a:noFill/>
              </a:ln>
              <a:solidFill>
                <a:srgbClr val="000000"/>
              </a:solidFill>
              <a:effectLst/>
              <a:uLnTx/>
              <a:uFillTx/>
            </a:endParaRP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rPr>
              <a:t>Customizable with or without professional developers</a:t>
            </a:r>
          </a:p>
        </p:txBody>
      </p:sp>
      <p:pic>
        <p:nvPicPr>
          <p:cNvPr id="11" name="Picture 10">
            <a:extLst>
              <a:ext uri="{FF2B5EF4-FFF2-40B4-BE49-F238E27FC236}">
                <a16:creationId xmlns:a16="http://schemas.microsoft.com/office/drawing/2014/main" id="{DF1BA47C-2CFD-4025-80EE-8EEF1D6AA4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02804" y="1148317"/>
            <a:ext cx="2711938" cy="4281811"/>
          </a:xfrm>
          <a:prstGeom prst="rect">
            <a:avLst/>
          </a:prstGeom>
          <a:ln w="3175">
            <a:solidFill>
              <a:srgbClr val="0B556A"/>
            </a:solidFill>
          </a:ln>
        </p:spPr>
      </p:pic>
      <p:sp>
        <p:nvSpPr>
          <p:cNvPr id="2" name="Title 1">
            <a:extLst>
              <a:ext uri="{FF2B5EF4-FFF2-40B4-BE49-F238E27FC236}">
                <a16:creationId xmlns:a16="http://schemas.microsoft.com/office/drawing/2014/main" id="{8FCC5E0D-9DEC-4910-B779-8540DBAE84FB}"/>
              </a:ext>
            </a:extLst>
          </p:cNvPr>
          <p:cNvSpPr>
            <a:spLocks noGrp="1"/>
          </p:cNvSpPr>
          <p:nvPr>
            <p:ph type="title"/>
          </p:nvPr>
        </p:nvSpPr>
        <p:spPr/>
        <p:txBody>
          <a:bodyPr/>
          <a:lstStyle/>
          <a:p>
            <a:r>
              <a:rPr lang="en-US" spc="-50" dirty="0"/>
              <a:t>Canvas apps</a:t>
            </a:r>
            <a:br>
              <a:rPr lang="en-US" spc="-50" dirty="0"/>
            </a:br>
            <a:endParaRPr lang="en-US" dirty="0"/>
          </a:p>
        </p:txBody>
      </p:sp>
    </p:spTree>
    <p:extLst>
      <p:ext uri="{BB962C8B-B14F-4D97-AF65-F5344CB8AC3E}">
        <p14:creationId xmlns:p14="http://schemas.microsoft.com/office/powerpoint/2010/main" val="1765170122"/>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2.xml><?xml version="1.0" encoding="utf-8"?>
<a:theme xmlns:a="http://schemas.openxmlformats.org/drawingml/2006/main" name="1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3.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2_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2020 Blue Accent.potx" id="{497FBC87-1424-48AE-8BD5-9495679B56AB}" vid="{FB6A40C6-F2A0-4021-8472-E97877D087B2}"/>
    </a:ext>
  </a:extLst>
</a:theme>
</file>

<file path=ppt/theme/theme5.xml><?xml version="1.0" encoding="utf-8"?>
<a:theme xmlns:a="http://schemas.openxmlformats.org/drawingml/2006/main" name="1_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lumMod val="95000"/>
          </a:schemeClr>
        </a:solidFill>
      </a:spPr>
      <a:bodyPr/>
      <a:lstStyle>
        <a:defPPr marL="0" indent="0" algn="l" defTabSz="914367">
          <a:spcBef>
            <a:spcPts val="600"/>
          </a:spcBef>
          <a:spcAft>
            <a:spcPts val="900"/>
          </a:spcAft>
          <a:buSzTx/>
          <a:buFontTx/>
          <a:buNone/>
          <a:defRPr sz="1600" dirty="0">
            <a:solidFill>
              <a:srgbClr val="000000"/>
            </a:solidFill>
            <a:latin typeface="Segoe UI"/>
            <a:cs typeface="+mn-cs"/>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teal accent</Template>
  <TotalTime>0</TotalTime>
  <Words>1267</Words>
  <Application>Microsoft Office PowerPoint</Application>
  <PresentationFormat>Widescreen</PresentationFormat>
  <Paragraphs>162</Paragraphs>
  <Slides>22</Slides>
  <Notes>22</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22</vt:i4>
      </vt:variant>
    </vt:vector>
  </HeadingPairs>
  <TitlesOfParts>
    <vt:vector size="35" baseType="lpstr">
      <vt:lpstr>Arial</vt:lpstr>
      <vt:lpstr>Calibri</vt:lpstr>
      <vt:lpstr>Consolas</vt:lpstr>
      <vt:lpstr>Segoe UI</vt:lpstr>
      <vt:lpstr>Segoe UI Light</vt:lpstr>
      <vt:lpstr>Segoe UI Semibold</vt:lpstr>
      <vt:lpstr>Segoe UI Semilight</vt:lpstr>
      <vt:lpstr>Wingdings</vt:lpstr>
      <vt:lpstr>White Template</vt:lpstr>
      <vt:lpstr>1_White Template</vt:lpstr>
      <vt:lpstr>Microsoft Power Platform Template</vt:lpstr>
      <vt:lpstr>2_White Template</vt:lpstr>
      <vt:lpstr>1_Microsoft Power Platform Template</vt:lpstr>
      <vt:lpstr>Microsoft Power Platform</vt:lpstr>
      <vt:lpstr>What have you made with Microsoft Power Platform?</vt:lpstr>
      <vt:lpstr>What is Microsoft Power Platform?</vt:lpstr>
      <vt:lpstr>Powerful alone. Even better together.  </vt:lpstr>
      <vt:lpstr>Build and consume solutions for web and mobile with  Power Apps </vt:lpstr>
      <vt:lpstr>Power Apps building blocks</vt:lpstr>
      <vt:lpstr>Power Apps Mobile</vt:lpstr>
      <vt:lpstr>Types of Power Apps </vt:lpstr>
      <vt:lpstr>Canvas apps </vt:lpstr>
      <vt:lpstr>Model-driven apps </vt:lpstr>
      <vt:lpstr>Power Apps Portals </vt:lpstr>
      <vt:lpstr>Automate and integrate business processes with  Power Automate </vt:lpstr>
      <vt:lpstr>Types of Power Automate flows </vt:lpstr>
      <vt:lpstr>Gain insights from your data regardless of where it  lives with Power BI </vt:lpstr>
      <vt:lpstr>Build powerful virtual agents with Power Virtual Agents </vt:lpstr>
      <vt:lpstr>Microsoft Dataverse</vt:lpstr>
      <vt:lpstr>Dataverse</vt:lpstr>
      <vt:lpstr>Dataverse</vt:lpstr>
      <vt:lpstr>Microsoft Dataverse</vt:lpstr>
      <vt:lpstr>Data connectors</vt:lpstr>
      <vt:lpstr>AI Builder</vt:lpstr>
      <vt:lpstr>Solutions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2022-08-17T06:59:55Z</dcterms:created>
  <dcterms:modified xsi:type="dcterms:W3CDTF">2022-08-17T06:59:58Z</dcterms:modified>
</cp:coreProperties>
</file>